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62" r:id="rId5"/>
    <p:sldId id="280" r:id="rId6"/>
    <p:sldId id="259" r:id="rId7"/>
    <p:sldId id="281" r:id="rId8"/>
    <p:sldId id="289" r:id="rId9"/>
    <p:sldId id="260" r:id="rId10"/>
    <p:sldId id="282" r:id="rId11"/>
    <p:sldId id="263" r:id="rId12"/>
    <p:sldId id="276" r:id="rId13"/>
    <p:sldId id="266" r:id="rId14"/>
    <p:sldId id="275" r:id="rId15"/>
    <p:sldId id="283" r:id="rId16"/>
    <p:sldId id="291" r:id="rId17"/>
    <p:sldId id="285" r:id="rId18"/>
    <p:sldId id="292" r:id="rId19"/>
    <p:sldId id="273" r:id="rId20"/>
    <p:sldId id="277" r:id="rId21"/>
    <p:sldId id="268" r:id="rId22"/>
    <p:sldId id="269" r:id="rId23"/>
    <p:sldId id="287"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Garet Bold" pitchFamily="2" charset="77"/>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Montserrat" pitchFamily="2" charset="77"/>
      <p:regular r:id="rId38"/>
      <p:bold r:id="rId39"/>
      <p:italic r:id="rId40"/>
      <p:boldItalic r:id="rId41"/>
    </p:embeddedFont>
    <p:embeddedFont>
      <p:font typeface="Montserrat Classic" pitchFamily="2" charset="77"/>
      <p:regular r:id="rId42"/>
    </p:embeddedFont>
    <p:embeddedFont>
      <p:font typeface="Montserrat Classic Bold" pitchFamily="2" charset="77"/>
      <p:regular r:id="rId43"/>
      <p:bold r:id="rId44"/>
    </p:embeddedFont>
    <p:embeddedFont>
      <p:font typeface="Montserrat Semi-Bold" pitchFamily="2" charset="77"/>
      <p:regular r:id="rId45"/>
      <p:bold r:id="rId46"/>
    </p:embeddedFont>
    <p:embeddedFont>
      <p:font typeface="Montserrat Semi-Bold Bold" pitchFamily="2" charset="77"/>
      <p:regular r:id="rId47"/>
      <p:bold r:id="rId48"/>
    </p:embeddedFont>
    <p:embeddedFont>
      <p:font typeface="Open Sauce Bold" pitchFamily="2" charset="77"/>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CF898A-F536-6C4E-91F8-E68C252B03F4}">
          <p14:sldIdLst>
            <p14:sldId id="256"/>
            <p14:sldId id="257"/>
            <p14:sldId id="258"/>
            <p14:sldId id="262"/>
            <p14:sldId id="280"/>
            <p14:sldId id="259"/>
            <p14:sldId id="281"/>
            <p14:sldId id="289"/>
            <p14:sldId id="260"/>
            <p14:sldId id="282"/>
            <p14:sldId id="263"/>
            <p14:sldId id="276"/>
            <p14:sldId id="266"/>
            <p14:sldId id="275"/>
            <p14:sldId id="283"/>
            <p14:sldId id="291"/>
            <p14:sldId id="285"/>
            <p14:sldId id="292"/>
            <p14:sldId id="273"/>
            <p14:sldId id="277"/>
            <p14:sldId id="268"/>
            <p14:sldId id="269"/>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4C5"/>
    <a:srgbClr val="417CC4"/>
    <a:srgbClr val="F3F4F7"/>
    <a:srgbClr val="F1F1F3"/>
    <a:srgbClr val="1C4CB7"/>
    <a:srgbClr val="0040D0"/>
    <a:srgbClr val="51B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606"/>
  </p:normalViewPr>
  <p:slideViewPr>
    <p:cSldViewPr snapToGrid="0">
      <p:cViewPr varScale="1">
        <p:scale>
          <a:sx n="79" d="100"/>
          <a:sy n="79" d="100"/>
        </p:scale>
        <p:origin x="608" y="2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200BD-94C5-384A-938B-AB75C5118256}" type="datetimeFigureOut">
              <a:rPr lang="en-US" smtClean="0"/>
              <a:t>11/23/22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C56AF-DB85-1B4D-AC28-856D03350F5F}" type="slidenum">
              <a:rPr lang="en-US" smtClean="0"/>
              <a:t>‹#›</a:t>
            </a:fld>
            <a:endParaRPr lang="en-US"/>
          </a:p>
        </p:txBody>
      </p:sp>
    </p:spTree>
    <p:extLst>
      <p:ext uri="{BB962C8B-B14F-4D97-AF65-F5344CB8AC3E}">
        <p14:creationId xmlns:p14="http://schemas.microsoft.com/office/powerpoint/2010/main" val="117876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60C56AF-DB85-1B4D-AC28-856D03350F5F}" type="slidenum">
              <a:rPr lang="en-US" smtClean="0"/>
              <a:t>1</a:t>
            </a:fld>
            <a:endParaRPr lang="en-US"/>
          </a:p>
        </p:txBody>
      </p:sp>
    </p:spTree>
    <p:extLst>
      <p:ext uri="{BB962C8B-B14F-4D97-AF65-F5344CB8AC3E}">
        <p14:creationId xmlns:p14="http://schemas.microsoft.com/office/powerpoint/2010/main" val="3742095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0"/>
              <a:t>Since</a:t>
            </a:r>
            <a:r>
              <a:rPr kumimoji="1" lang="zh-CN" altLang="en-US" b="0"/>
              <a:t> </a:t>
            </a:r>
            <a:r>
              <a:rPr kumimoji="1" lang="en-US" altLang="zh-CN" b="0"/>
              <a:t>we</a:t>
            </a:r>
            <a:r>
              <a:rPr kumimoji="1" lang="zh-CN" altLang="en-US" b="0"/>
              <a:t> </a:t>
            </a:r>
            <a:r>
              <a:rPr kumimoji="1" lang="en-US" altLang="zh-CN" b="0"/>
              <a:t>have</a:t>
            </a:r>
            <a:r>
              <a:rPr kumimoji="1" lang="zh-CN" altLang="en-US" b="0"/>
              <a:t> </a:t>
            </a:r>
            <a:r>
              <a:rPr kumimoji="1" lang="en-US" altLang="zh-CN" b="0"/>
              <a:t>formed</a:t>
            </a:r>
            <a:r>
              <a:rPr kumimoji="1" lang="zh-CN" altLang="en-US" b="0"/>
              <a:t> </a:t>
            </a:r>
            <a:r>
              <a:rPr kumimoji="1" lang="en-US" altLang="zh-CN" b="0"/>
              <a:t>12</a:t>
            </a:r>
            <a:r>
              <a:rPr kumimoji="1" lang="zh-CN" altLang="en-US" b="0"/>
              <a:t> </a:t>
            </a:r>
            <a:r>
              <a:rPr kumimoji="1" lang="en-US" altLang="zh-CN" b="0"/>
              <a:t>groups,</a:t>
            </a:r>
            <a:r>
              <a:rPr kumimoji="1" lang="zh-CN" altLang="en-US" b="0"/>
              <a:t> </a:t>
            </a:r>
            <a:r>
              <a:rPr kumimoji="1" lang="en-US" altLang="zh-CN" b="0"/>
              <a:t>we</a:t>
            </a:r>
            <a:r>
              <a:rPr kumimoji="1" lang="zh-CN" altLang="en-US" b="0"/>
              <a:t> </a:t>
            </a:r>
            <a:r>
              <a:rPr kumimoji="1" lang="en-US" altLang="zh-CN" b="0"/>
              <a:t>can</a:t>
            </a:r>
            <a:r>
              <a:rPr kumimoji="1" lang="zh-CN" altLang="en-US" b="0"/>
              <a:t> </a:t>
            </a:r>
            <a:r>
              <a:rPr kumimoji="1" lang="en-US" altLang="zh-CN" b="0"/>
              <a:t>calculate</a:t>
            </a:r>
            <a:r>
              <a:rPr kumimoji="1" lang="zh-CN" altLang="en-US" b="0"/>
              <a:t> </a:t>
            </a:r>
            <a:r>
              <a:rPr kumimoji="1" lang="en-US" altLang="zh-CN" b="0"/>
              <a:t>skew</a:t>
            </a:r>
            <a:r>
              <a:rPr kumimoji="1" lang="zh-CN" altLang="en-US" b="0"/>
              <a:t> </a:t>
            </a:r>
            <a:r>
              <a:rPr kumimoji="1" lang="en-US" altLang="zh-CN" b="0"/>
              <a:t>now.</a:t>
            </a:r>
            <a:r>
              <a:rPr kumimoji="1" lang="zh-CN" altLang="en-US" b="0"/>
              <a:t> </a:t>
            </a:r>
            <a:endParaRPr kumimoji="1" lang="en-US" altLang="zh-CN" b="0"/>
          </a:p>
          <a:p>
            <a:r>
              <a:rPr kumimoji="1" lang="en-US" altLang="zh-CN" b="0"/>
              <a:t>According</a:t>
            </a:r>
            <a:r>
              <a:rPr kumimoji="1" lang="zh-CN" altLang="en-US" b="0"/>
              <a:t> </a:t>
            </a:r>
            <a:r>
              <a:rPr kumimoji="1" lang="en-US" altLang="zh-CN" b="0"/>
              <a:t>to</a:t>
            </a:r>
            <a:r>
              <a:rPr kumimoji="1" lang="zh-CN" altLang="en-US" b="0"/>
              <a:t> </a:t>
            </a:r>
            <a:r>
              <a:rPr kumimoji="1" lang="en-US" altLang="zh-CN" b="0"/>
              <a:t>the</a:t>
            </a:r>
            <a:r>
              <a:rPr kumimoji="1" lang="zh-CN" altLang="en-US" b="0"/>
              <a:t> </a:t>
            </a:r>
            <a:r>
              <a:rPr kumimoji="1" lang="en-US" altLang="zh-CN" b="0"/>
              <a:t>article</a:t>
            </a:r>
            <a:r>
              <a:rPr kumimoji="1" lang="zh-CN" altLang="en-US" b="0"/>
              <a:t> </a:t>
            </a:r>
            <a:r>
              <a:rPr kumimoji="1" lang="en-US" altLang="zh-CN" b="0"/>
              <a:t>we</a:t>
            </a:r>
            <a:r>
              <a:rPr kumimoji="1" lang="zh-CN" altLang="en-US" b="0"/>
              <a:t> </a:t>
            </a:r>
            <a:r>
              <a:rPr kumimoji="1" lang="en-US" altLang="zh-CN" b="0"/>
              <a:t>know</a:t>
            </a:r>
            <a:r>
              <a:rPr kumimoji="1" lang="zh-CN" altLang="en-US" b="0"/>
              <a:t> </a:t>
            </a:r>
            <a:r>
              <a:rPr kumimoji="1" lang="en-US" altLang="zh-CN" b="0"/>
              <a:t>that</a:t>
            </a:r>
            <a:r>
              <a:rPr kumimoji="1" lang="zh-CN" altLang="en-US" b="0"/>
              <a:t> </a:t>
            </a:r>
            <a:r>
              <a:rPr kumimoji="1" lang="en-US" altLang="zh-CN" sz="1200" b="0"/>
              <a:t>Implied</a:t>
            </a:r>
            <a:r>
              <a:rPr kumimoji="1" lang="zh-CN" altLang="en-US" sz="1200" b="0"/>
              <a:t> </a:t>
            </a:r>
            <a:r>
              <a:rPr kumimoji="1" lang="en-US" altLang="zh-CN" sz="1200" b="0"/>
              <a:t>Volatility</a:t>
            </a:r>
            <a:r>
              <a:rPr kumimoji="1" lang="zh-CN" altLang="en-US" sz="1200" b="0"/>
              <a:t> </a:t>
            </a:r>
            <a:r>
              <a:rPr kumimoji="1" lang="en-US" altLang="zh-CN" sz="1200" b="0"/>
              <a:t>of</a:t>
            </a:r>
            <a:r>
              <a:rPr kumimoji="1" lang="zh-CN" altLang="en-US" sz="1200" b="0"/>
              <a:t> </a:t>
            </a:r>
            <a:r>
              <a:rPr kumimoji="1" lang="en-US" altLang="zh-CN" sz="1200" b="0"/>
              <a:t>OTM</a:t>
            </a:r>
            <a:r>
              <a:rPr kumimoji="1" lang="zh-CN" altLang="en-US" sz="1200" b="0"/>
              <a:t> </a:t>
            </a:r>
            <a:r>
              <a:rPr kumimoji="1" lang="en-US" altLang="zh-CN" sz="1200" b="0"/>
              <a:t>put</a:t>
            </a:r>
            <a:r>
              <a:rPr kumimoji="1" lang="zh-CN" altLang="en-US" sz="1200" b="0"/>
              <a:t> </a:t>
            </a:r>
            <a:r>
              <a:rPr kumimoji="1" lang="en-US" altLang="zh-CN" sz="1200" b="0"/>
              <a:t>minus Implied</a:t>
            </a:r>
            <a:r>
              <a:rPr kumimoji="1" lang="zh-CN" altLang="en-US" sz="1200" b="0"/>
              <a:t> </a:t>
            </a:r>
            <a:r>
              <a:rPr kumimoji="1" lang="en-US" altLang="zh-CN" sz="1200" b="0"/>
              <a:t>Volatility</a:t>
            </a:r>
            <a:r>
              <a:rPr kumimoji="1" lang="zh-CN" altLang="en-US" sz="1200" b="0"/>
              <a:t> </a:t>
            </a:r>
            <a:r>
              <a:rPr kumimoji="1" lang="en-US" altLang="zh-CN" sz="1200" b="0"/>
              <a:t>of</a:t>
            </a:r>
            <a:r>
              <a:rPr kumimoji="1" lang="zh-CN" altLang="en-US" sz="1200" b="0"/>
              <a:t> </a:t>
            </a:r>
            <a:r>
              <a:rPr kumimoji="1" lang="en-US" altLang="zh-CN" sz="1200" b="0"/>
              <a:t>ATM</a:t>
            </a:r>
            <a:r>
              <a:rPr kumimoji="1" lang="zh-CN" altLang="en-US" sz="1200" b="0"/>
              <a:t> </a:t>
            </a:r>
            <a:r>
              <a:rPr kumimoji="1" lang="en-US" altLang="zh-CN" sz="1200" b="0"/>
              <a:t>call.</a:t>
            </a:r>
            <a:r>
              <a:rPr kumimoji="1" lang="zh-CN" altLang="en-US" sz="1200" b="0"/>
              <a:t> </a:t>
            </a:r>
            <a:r>
              <a:rPr kumimoji="1" lang="en-US" altLang="zh-CN" sz="1200" b="0"/>
              <a:t>We further plot the skewness over the time, take</a:t>
            </a:r>
            <a:r>
              <a:rPr kumimoji="1" lang="zh-CN" altLang="en-US" sz="1200" b="0"/>
              <a:t> </a:t>
            </a:r>
            <a:r>
              <a:rPr kumimoji="1" lang="en-US" altLang="zh-CN" sz="1200" b="0"/>
              <a:t>month</a:t>
            </a:r>
            <a:r>
              <a:rPr kumimoji="1" lang="zh-CN" altLang="en-US" sz="1200" b="0"/>
              <a:t> </a:t>
            </a:r>
            <a:r>
              <a:rPr kumimoji="1" lang="en-US" altLang="zh-CN" sz="1200" b="0"/>
              <a:t>12</a:t>
            </a:r>
            <a:r>
              <a:rPr kumimoji="1" lang="zh-CN" altLang="en-US" sz="1200" b="0"/>
              <a:t> </a:t>
            </a:r>
            <a:r>
              <a:rPr kumimoji="1" lang="en-US" altLang="zh-CN" sz="1200" b="0"/>
              <a:t>as an example, which proves that as skew increases, the future underlying prices decreases in Yahoo Finance.</a:t>
            </a:r>
            <a:endParaRPr kumimoji="1" lang="zh-CN" altLang="en-US" b="0"/>
          </a:p>
        </p:txBody>
      </p:sp>
      <p:sp>
        <p:nvSpPr>
          <p:cNvPr id="4" name="灯片编号占位符 3"/>
          <p:cNvSpPr>
            <a:spLocks noGrp="1"/>
          </p:cNvSpPr>
          <p:nvPr>
            <p:ph type="sldNum" sz="quarter" idx="5"/>
          </p:nvPr>
        </p:nvSpPr>
        <p:spPr/>
        <p:txBody>
          <a:bodyPr/>
          <a:lstStyle/>
          <a:p>
            <a:fld id="{D60C56AF-DB85-1B4D-AC28-856D03350F5F}" type="slidenum">
              <a:rPr lang="en-US" smtClean="0"/>
              <a:t>10</a:t>
            </a:fld>
            <a:endParaRPr lang="en-US"/>
          </a:p>
        </p:txBody>
      </p:sp>
    </p:spTree>
    <p:extLst>
      <p:ext uri="{BB962C8B-B14F-4D97-AF65-F5344CB8AC3E}">
        <p14:creationId xmlns:p14="http://schemas.microsoft.com/office/powerpoint/2010/main" val="100225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Now I will introduce our prediction methods</a:t>
            </a:r>
            <a:endParaRPr kumimoji="1" lang="zh-CN" altLang="en-US"/>
          </a:p>
        </p:txBody>
      </p:sp>
      <p:sp>
        <p:nvSpPr>
          <p:cNvPr id="4" name="灯片编号占位符 3"/>
          <p:cNvSpPr>
            <a:spLocks noGrp="1"/>
          </p:cNvSpPr>
          <p:nvPr>
            <p:ph type="sldNum" sz="quarter" idx="5"/>
          </p:nvPr>
        </p:nvSpPr>
        <p:spPr/>
        <p:txBody>
          <a:bodyPr/>
          <a:lstStyle/>
          <a:p>
            <a:fld id="{D60C56AF-DB85-1B4D-AC28-856D03350F5F}" type="slidenum">
              <a:rPr lang="en-US" smtClean="0"/>
              <a:t>11</a:t>
            </a:fld>
            <a:endParaRPr lang="en-US"/>
          </a:p>
        </p:txBody>
      </p:sp>
    </p:spTree>
    <p:extLst>
      <p:ext uri="{BB962C8B-B14F-4D97-AF65-F5344CB8AC3E}">
        <p14:creationId xmlns:p14="http://schemas.microsoft.com/office/powerpoint/2010/main" val="332422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previous analysis by Yvette, we can see that skew have a close relationship with the price of the stock.</a:t>
            </a:r>
          </a:p>
          <a:p>
            <a:r>
              <a:rPr lang="en-US"/>
              <a:t>Therefore, our group did a linear regression model on the Hang Seng Index. The dependent variable is Hang Seng Index adjusted price downloaded from yahoo finance.</a:t>
            </a:r>
            <a:endParaRPr lang="en-US">
              <a:cs typeface="Calibri"/>
            </a:endParaRPr>
          </a:p>
          <a:p>
            <a:r>
              <a:rPr lang="en-US"/>
              <a:t>The first independent variable is SKEW which is calculated by the implied volatility difference between out of the money put option and at the money call option.</a:t>
            </a:r>
            <a:endParaRPr lang="en-US">
              <a:cs typeface="Calibri"/>
            </a:endParaRPr>
          </a:p>
          <a:p>
            <a:r>
              <a:rPr lang="en-US"/>
              <a:t>Since our regression model is based on the </a:t>
            </a:r>
            <a:r>
              <a:rPr lang="en-US" err="1"/>
              <a:t>Fama</a:t>
            </a:r>
            <a:r>
              <a:rPr lang="en-US"/>
              <a:t>–MacBeth regression model, we also use another two variables, the monthly effect which refers to the issuance month when we observed the Skew. And also, the volume is downloaded from yahoo finance which refers to the trading volume daily when we observed the Skew</a:t>
            </a:r>
            <a:endParaRPr lang="en-US">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D60C56AF-DB85-1B4D-AC28-856D03350F5F}" type="slidenum">
              <a:rPr lang="en-US" smtClean="0"/>
              <a:t>12</a:t>
            </a:fld>
            <a:endParaRPr lang="en-US"/>
          </a:p>
        </p:txBody>
      </p:sp>
    </p:spTree>
    <p:extLst>
      <p:ext uri="{BB962C8B-B14F-4D97-AF65-F5344CB8AC3E}">
        <p14:creationId xmlns:p14="http://schemas.microsoft.com/office/powerpoint/2010/main" val="14465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the result of our regression model. We can see that the p value skew and volume is pretty small which means they are quite significant. The coefficient of skew is -426 and we see that the future price of the </a:t>
            </a:r>
            <a:r>
              <a:rPr lang="en-US" err="1"/>
              <a:t>heng</a:t>
            </a:r>
            <a:r>
              <a:rPr lang="en-US"/>
              <a:t> </a:t>
            </a:r>
            <a:r>
              <a:rPr lang="en-US" err="1"/>
              <a:t>seng</a:t>
            </a:r>
            <a:r>
              <a:rPr lang="en-US"/>
              <a:t> index is negatively related to skew.</a:t>
            </a:r>
          </a:p>
          <a:p>
            <a:r>
              <a:rPr lang="en-US"/>
              <a:t>However, for the month effect, we can see they are overall quite significant other than the month of February and April. </a:t>
            </a:r>
            <a:endParaRPr lang="en-US">
              <a:cs typeface="Calibri"/>
            </a:endParaRPr>
          </a:p>
          <a:p>
            <a:r>
              <a:rPr lang="en-US"/>
              <a:t>We guess that the price trend of stock during this time may be abnormal and difficult to predict due to the epidemic. But in general, the issuance month will still affect the future stock price trend.</a:t>
            </a:r>
            <a:endParaRPr lang="en-US">
              <a:cs typeface="Calibri"/>
            </a:endParaRPr>
          </a:p>
          <a:p>
            <a:r>
              <a:rPr lang="en-US">
                <a:cs typeface="Calibri"/>
              </a:rPr>
              <a:t>And also, the p value of f test is quite small and the adjusted r square is also quite reasonable. The shows our regression model is reasonably reliable.</a:t>
            </a:r>
          </a:p>
        </p:txBody>
      </p:sp>
      <p:sp>
        <p:nvSpPr>
          <p:cNvPr id="4" name="Slide Number Placeholder 3"/>
          <p:cNvSpPr>
            <a:spLocks noGrp="1"/>
          </p:cNvSpPr>
          <p:nvPr>
            <p:ph type="sldNum" sz="quarter" idx="5"/>
          </p:nvPr>
        </p:nvSpPr>
        <p:spPr/>
        <p:txBody>
          <a:bodyPr/>
          <a:lstStyle/>
          <a:p>
            <a:fld id="{D60C56AF-DB85-1B4D-AC28-856D03350F5F}" type="slidenum">
              <a:rPr lang="en-US" smtClean="0"/>
              <a:t>13</a:t>
            </a:fld>
            <a:endParaRPr lang="en-US"/>
          </a:p>
        </p:txBody>
      </p:sp>
    </p:spTree>
    <p:extLst>
      <p:ext uri="{BB962C8B-B14F-4D97-AF65-F5344CB8AC3E}">
        <p14:creationId xmlns:p14="http://schemas.microsoft.com/office/powerpoint/2010/main" val="1441402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Now, lets take a look at the diagnostic plots for regression </a:t>
            </a:r>
            <a:r>
              <a:rPr lang="en-US" err="1">
                <a:cs typeface="+mn-lt"/>
              </a:rPr>
              <a:t>annlysis</a:t>
            </a:r>
            <a:r>
              <a:rPr lang="en-US">
                <a:cs typeface="+mn-lt"/>
              </a:rPr>
              <a:t>.</a:t>
            </a:r>
          </a:p>
          <a:p>
            <a:r>
              <a:rPr lang="en-US">
                <a:cs typeface="+mn-lt"/>
              </a:rPr>
              <a:t>For the residuals vs fitted plot, we can see that there is non linear trend</a:t>
            </a:r>
          </a:p>
          <a:p>
            <a:r>
              <a:rPr lang="en-US">
                <a:cs typeface="+mn-lt"/>
              </a:rPr>
              <a:t>For the second plot, it is near the theoretical line</a:t>
            </a:r>
            <a:br>
              <a:rPr lang="en-US">
                <a:cs typeface="+mn-lt"/>
              </a:rPr>
            </a:br>
            <a:r>
              <a:rPr lang="en-US"/>
              <a:t>And for the scale-location, residuals are spread equally along the ranges of predictors.</a:t>
            </a:r>
            <a:endParaRPr lang="en-US">
              <a:cs typeface="Calibri"/>
            </a:endParaRPr>
          </a:p>
          <a:p>
            <a:r>
              <a:rPr lang="en-US"/>
              <a:t>And for the last </a:t>
            </a:r>
            <a:r>
              <a:rPr lang="en-US" err="1"/>
              <a:t>plot,and</a:t>
            </a:r>
            <a:r>
              <a:rPr lang="en-US"/>
              <a:t> there are no influential cases.</a:t>
            </a:r>
            <a:endParaRPr lang="en-US">
              <a:cs typeface="Calibri"/>
            </a:endParaRPr>
          </a:p>
          <a:p>
            <a:r>
              <a:rPr lang="en-US">
                <a:ea typeface="Calibri" panose="020F0502020204030204"/>
                <a:cs typeface="+mn-lt"/>
              </a:rPr>
              <a:t>Overall, the </a:t>
            </a:r>
            <a:r>
              <a:rPr lang="en-US"/>
              <a:t>Diagnostic Plots shows that our regression model meets the assumption</a:t>
            </a:r>
            <a:endParaRPr lang="en-US">
              <a:ea typeface="Calibri"/>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14</a:t>
            </a:fld>
            <a:endParaRPr lang="en-US"/>
          </a:p>
        </p:txBody>
      </p:sp>
    </p:spTree>
    <p:extLst>
      <p:ext uri="{BB962C8B-B14F-4D97-AF65-F5344CB8AC3E}">
        <p14:creationId xmlns:p14="http://schemas.microsoft.com/office/powerpoint/2010/main" val="233030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15</a:t>
            </a:fld>
            <a:endParaRPr lang="en-US"/>
          </a:p>
        </p:txBody>
      </p:sp>
    </p:spTree>
    <p:extLst>
      <p:ext uri="{BB962C8B-B14F-4D97-AF65-F5344CB8AC3E}">
        <p14:creationId xmlns:p14="http://schemas.microsoft.com/office/powerpoint/2010/main" val="2976232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receiving a request from a customer, we find out the current skew value and take into account the month and trading volume in which the customer pulled out the request. Then we use these two factors to make a forecast about the stock price of the HSI. </a:t>
            </a:r>
          </a:p>
          <a:p>
            <a:r>
              <a:rPr lang="en-US"/>
              <a:t>Our Strategy is to use three variables skew, month. Volume to predict the future price. If the future predicted price is larger than the current price, long it. Otherwise, short it.</a:t>
            </a:r>
            <a:endParaRPr lang="en-US">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16</a:t>
            </a:fld>
            <a:endParaRPr lang="en-US"/>
          </a:p>
        </p:txBody>
      </p:sp>
    </p:spTree>
    <p:extLst>
      <p:ext uri="{BB962C8B-B14F-4D97-AF65-F5344CB8AC3E}">
        <p14:creationId xmlns:p14="http://schemas.microsoft.com/office/powerpoint/2010/main" val="251252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(Marvin asks the question) </a:t>
            </a:r>
          </a:p>
          <a:p>
            <a:pPr>
              <a:defRPr/>
            </a:pPr>
            <a:r>
              <a:rPr lang="en-US"/>
              <a:t>Good question! Let’s assume we are on 2020-06-15 and want to know whether we can buy HSI now. Firstly, from </a:t>
            </a:r>
            <a:r>
              <a:rPr lang="en-US" err="1"/>
              <a:t>Yahoo.finance</a:t>
            </a:r>
            <a:r>
              <a:rPr lang="en-US"/>
              <a:t>, we know the actual price on 2020-06-15 was 23776.95. After processed by the regression model for which we input skew, monthly effect and volume, the price is predicted to be around 26243.15. </a:t>
            </a:r>
          </a:p>
          <a:p>
            <a:pPr>
              <a:defRPr/>
            </a:pPr>
            <a:r>
              <a:rPr lang="en-US"/>
              <a:t>While the price on June 15 is 23776.95, so we strongly recommend a long strategy to you.</a:t>
            </a:r>
            <a:endParaRPr lang="en-US">
              <a:ea typeface="Calibri" panose="020F0502020204030204"/>
              <a:cs typeface="Calibri" panose="020F0502020204030204"/>
            </a:endParaRPr>
          </a:p>
          <a:p>
            <a:pPr>
              <a:defRPr/>
            </a:pPr>
            <a:r>
              <a:rPr lang="en-US"/>
              <a:t>Now let's verify the accuracy of our model. Overserving the actual price on June 22 is 24511.34 from Yahoo finance. Both the predicted price and the actual price support our decision. The strategy we made is correct!</a:t>
            </a:r>
            <a:endParaRPr lang="en-US">
              <a:ea typeface="Calibri"/>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17</a:t>
            </a:fld>
            <a:endParaRPr lang="en-US"/>
          </a:p>
        </p:txBody>
      </p:sp>
    </p:spTree>
    <p:extLst>
      <p:ext uri="{BB962C8B-B14F-4D97-AF65-F5344CB8AC3E}">
        <p14:creationId xmlns:p14="http://schemas.microsoft.com/office/powerpoint/2010/main" val="365947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a:ea typeface="Calibri"/>
                <a:cs typeface="Calibri"/>
              </a:rPr>
              <a:t>Next, let's see the performance of our product. We compared the holding period return with keeping HSI and our strategy. The red line is the return we keep holding HSI and the blue line is the return by our strategy. We can see from this chart that the return is more stable and reliable under our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a typeface="Calibri"/>
                <a:cs typeface="Calibri"/>
              </a:rPr>
              <a:t>If you keep holding HIS for 20 months, you might lose -7.83%. However, if you turn to our strategy, you can generate a return of 5.14%! Isn’t that amazing?</a:t>
            </a:r>
          </a:p>
          <a:p>
            <a:r>
              <a:rPr lang="en-US" altLang="zh-CN">
                <a:ea typeface="Calibri"/>
                <a:cs typeface="Calibri"/>
              </a:rPr>
              <a:t>Under 95% confidential interval, the difference will float between around –397HKD to 186HKD. And the tolerance of our prediction model compared to actual HIS prices is between -1.5% and 0.70%. </a:t>
            </a:r>
          </a:p>
        </p:txBody>
      </p:sp>
      <p:sp>
        <p:nvSpPr>
          <p:cNvPr id="4" name="Slide Number Placeholder 3"/>
          <p:cNvSpPr>
            <a:spLocks noGrp="1"/>
          </p:cNvSpPr>
          <p:nvPr>
            <p:ph type="sldNum" sz="quarter" idx="5"/>
          </p:nvPr>
        </p:nvSpPr>
        <p:spPr/>
        <p:txBody>
          <a:bodyPr/>
          <a:lstStyle/>
          <a:p>
            <a:fld id="{D60C56AF-DB85-1B4D-AC28-856D03350F5F}" type="slidenum">
              <a:rPr lang="en-US" smtClean="0"/>
              <a:t>18</a:t>
            </a:fld>
            <a:endParaRPr lang="en-US"/>
          </a:p>
        </p:txBody>
      </p:sp>
    </p:spTree>
    <p:extLst>
      <p:ext uri="{BB962C8B-B14F-4D97-AF65-F5344CB8AC3E}">
        <p14:creationId xmlns:p14="http://schemas.microsoft.com/office/powerpoint/2010/main" val="268774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Though the tool looks magical, it does have some limitation.</a:t>
            </a:r>
          </a:p>
          <a:p>
            <a:r>
              <a:rPr lang="en-US">
                <a:cs typeface="Calibri"/>
              </a:rPr>
              <a:t>First of all, some data in the dataset which we built the tool on is missing. This causes some inaccuracy, though not too much.</a:t>
            </a:r>
          </a:p>
          <a:p>
            <a:r>
              <a:rPr lang="en-US">
                <a:cs typeface="Calibri"/>
              </a:rPr>
              <a:t>Second, there exists bias in the stock performance in 2020, which is mainly caused by Covid-19, financial and political issue.</a:t>
            </a:r>
          </a:p>
          <a:p>
            <a:r>
              <a:rPr lang="en-US">
                <a:cs typeface="Calibri"/>
              </a:rPr>
              <a:t>Last but not least, the regression model is designed for 2020-2022. </a:t>
            </a:r>
            <a:r>
              <a:rPr lang="en-US"/>
              <a:t>Whether future prices can be reasonably measured is still unclear. So one of the most important thing is the data needs to be up-to-date!</a:t>
            </a:r>
            <a:endParaRPr lang="en-US">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19</a:t>
            </a:fld>
            <a:endParaRPr lang="en-US"/>
          </a:p>
        </p:txBody>
      </p:sp>
    </p:spTree>
    <p:extLst>
      <p:ext uri="{BB962C8B-B14F-4D97-AF65-F5344CB8AC3E}">
        <p14:creationId xmlns:p14="http://schemas.microsoft.com/office/powerpoint/2010/main" val="18915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presentation </a:t>
            </a:r>
            <a:r>
              <a:rPr lang="en-US" b="1"/>
              <a:t>covers four main parts</a:t>
            </a:r>
            <a:r>
              <a:rPr lang="en-US"/>
              <a:t>, firstly </a:t>
            </a:r>
            <a:r>
              <a:rPr lang="en-AU"/>
              <a:t>I will run you through a basic introduction of what is this product and how is it built. Then</a:t>
            </a:r>
            <a:r>
              <a:rPr lang="zh-CN" altLang="en-US"/>
              <a:t> </a:t>
            </a:r>
            <a:r>
              <a:rPr lang="en-AU" altLang="zh-CN" err="1"/>
              <a:t>Tiffy</a:t>
            </a:r>
            <a:r>
              <a:rPr lang="en-AU" altLang="zh-CN"/>
              <a:t> and Alex will explain the mechanism of our model in details. To put the model into practice, Vincent  will show you how we use the predicted price to generate investment strategies. Finally, the limitation and conclusion will provide you with a fuller picture of our product.</a:t>
            </a:r>
            <a:endParaRPr lang="en-AU"/>
          </a:p>
        </p:txBody>
      </p:sp>
      <p:sp>
        <p:nvSpPr>
          <p:cNvPr id="4" name="Slide Number Placeholder 3"/>
          <p:cNvSpPr>
            <a:spLocks noGrp="1"/>
          </p:cNvSpPr>
          <p:nvPr>
            <p:ph type="sldNum" sz="quarter" idx="5"/>
          </p:nvPr>
        </p:nvSpPr>
        <p:spPr/>
        <p:txBody>
          <a:bodyPr/>
          <a:lstStyle/>
          <a:p>
            <a:fld id="{D60C56AF-DB85-1B4D-AC28-856D03350F5F}" type="slidenum">
              <a:rPr lang="en-US" smtClean="0"/>
              <a:t>2</a:t>
            </a:fld>
            <a:endParaRPr lang="en-US"/>
          </a:p>
        </p:txBody>
      </p:sp>
    </p:spTree>
    <p:extLst>
      <p:ext uri="{BB962C8B-B14F-4D97-AF65-F5344CB8AC3E}">
        <p14:creationId xmlns:p14="http://schemas.microsoft.com/office/powerpoint/2010/main" val="419847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comes the conclusion. In this project, our group developed a tool that helps decision analysis of whether we should buy HSI.  </a:t>
            </a:r>
          </a:p>
          <a:p>
            <a:r>
              <a:rPr lang="en-US"/>
              <a:t>Based on the paper, we studied basic concepts such as smirks and skew. Particularly, how increasing skew infers the future underlying bad performance.   </a:t>
            </a:r>
            <a:endParaRPr lang="en-US">
              <a:cs typeface="Calibri"/>
            </a:endParaRPr>
          </a:p>
          <a:p>
            <a:r>
              <a:rPr lang="en-US"/>
              <a:t>Finally, we performed a linear regression on the data, and in the regression, we found that all the skew, purchase month and volume have high significance. Although the tool has some limitation, the regression results allow us to make a long or short strategy for the HSI after seven days with good accuracy.  </a:t>
            </a:r>
            <a:endParaRPr lang="en-US">
              <a:cs typeface="Calibri"/>
            </a:endParaRPr>
          </a:p>
          <a:p>
            <a:r>
              <a:rPr lang="en-US"/>
              <a:t>In the future, we might add something new to our current product. For example, we might consider more factors and keep the data up-to-date. In the process of data, we might use some other methods such as machine learning to learn and train our dataset.</a:t>
            </a:r>
            <a:endParaRPr lang="en-US">
              <a:cs typeface="Calibri"/>
            </a:endParaRPr>
          </a:p>
        </p:txBody>
      </p:sp>
      <p:sp>
        <p:nvSpPr>
          <p:cNvPr id="4" name="Slide Number Placeholder 3"/>
          <p:cNvSpPr>
            <a:spLocks noGrp="1"/>
          </p:cNvSpPr>
          <p:nvPr>
            <p:ph type="sldNum" sz="quarter" idx="5"/>
          </p:nvPr>
        </p:nvSpPr>
        <p:spPr/>
        <p:txBody>
          <a:bodyPr/>
          <a:lstStyle/>
          <a:p>
            <a:fld id="{D60C56AF-DB85-1B4D-AC28-856D03350F5F}" type="slidenum">
              <a:rPr lang="en-US" smtClean="0"/>
              <a:t>20</a:t>
            </a:fld>
            <a:endParaRPr lang="en-US"/>
          </a:p>
        </p:txBody>
      </p:sp>
    </p:spTree>
    <p:extLst>
      <p:ext uri="{BB962C8B-B14F-4D97-AF65-F5344CB8AC3E}">
        <p14:creationId xmlns:p14="http://schemas.microsoft.com/office/powerpoint/2010/main" val="279474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 is our super team. Thanks Ivy, Alex, Marvin, Vincent and Yvette for your great teamwork.</a:t>
            </a:r>
            <a:endParaRPr kumimoji="1" lang="zh-CN" altLang="en-US"/>
          </a:p>
        </p:txBody>
      </p:sp>
      <p:sp>
        <p:nvSpPr>
          <p:cNvPr id="4" name="灯片编号占位符 3"/>
          <p:cNvSpPr>
            <a:spLocks noGrp="1"/>
          </p:cNvSpPr>
          <p:nvPr>
            <p:ph type="sldNum" sz="quarter" idx="5"/>
          </p:nvPr>
        </p:nvSpPr>
        <p:spPr/>
        <p:txBody>
          <a:bodyPr/>
          <a:lstStyle/>
          <a:p>
            <a:fld id="{D60C56AF-DB85-1B4D-AC28-856D03350F5F}" type="slidenum">
              <a:rPr lang="en-US" smtClean="0"/>
              <a:t>21</a:t>
            </a:fld>
            <a:endParaRPr lang="en-US"/>
          </a:p>
        </p:txBody>
      </p:sp>
    </p:spTree>
    <p:extLst>
      <p:ext uri="{BB962C8B-B14F-4D97-AF65-F5344CB8AC3E}">
        <p14:creationId xmlns:p14="http://schemas.microsoft.com/office/powerpoint/2010/main" val="2269592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60C56AF-DB85-1B4D-AC28-856D03350F5F}" type="slidenum">
              <a:rPr lang="en-US" smtClean="0"/>
              <a:t>23</a:t>
            </a:fld>
            <a:endParaRPr lang="en-US"/>
          </a:p>
        </p:txBody>
      </p:sp>
    </p:spTree>
    <p:extLst>
      <p:ext uri="{BB962C8B-B14F-4D97-AF65-F5344CB8AC3E}">
        <p14:creationId xmlns:p14="http://schemas.microsoft.com/office/powerpoint/2010/main" val="189306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this tool? As </a:t>
            </a:r>
            <a:r>
              <a:rPr lang="en-US" err="1"/>
              <a:t>Yuhuang</a:t>
            </a:r>
            <a:r>
              <a:rPr lang="en-US"/>
              <a:t> Xing mentioned in his report, option market tends to incorporate new information faster than equity market since informed investors tend to </a:t>
            </a:r>
            <a:r>
              <a:rPr lang="en-US" sz="1200">
                <a:solidFill>
                  <a:srgbClr val="2254C5"/>
                </a:solidFill>
                <a:latin typeface="Montserrat" pitchFamily="2" charset="77"/>
              </a:rPr>
              <a:t>speculate or hedge </a:t>
            </a:r>
            <a:r>
              <a:rPr lang="en-US"/>
              <a:t>using options.  We utilize this time difference by extracting factors from option markets to make prediction for equity prices.</a:t>
            </a:r>
          </a:p>
        </p:txBody>
      </p:sp>
      <p:sp>
        <p:nvSpPr>
          <p:cNvPr id="4" name="Slide Number Placeholder 3"/>
          <p:cNvSpPr>
            <a:spLocks noGrp="1"/>
          </p:cNvSpPr>
          <p:nvPr>
            <p:ph type="sldNum" sz="quarter" idx="5"/>
          </p:nvPr>
        </p:nvSpPr>
        <p:spPr/>
        <p:txBody>
          <a:bodyPr/>
          <a:lstStyle/>
          <a:p>
            <a:fld id="{D60C56AF-DB85-1B4D-AC28-856D03350F5F}" type="slidenum">
              <a:rPr lang="en-US" smtClean="0"/>
              <a:t>3</a:t>
            </a:fld>
            <a:endParaRPr lang="en-US"/>
          </a:p>
        </p:txBody>
      </p:sp>
    </p:spTree>
    <p:extLst>
      <p:ext uri="{BB962C8B-B14F-4D97-AF65-F5344CB8AC3E}">
        <p14:creationId xmlns:p14="http://schemas.microsoft.com/office/powerpoint/2010/main" val="289214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prediction model tends to be more accurate with higher liquidity in options and lower liquidity in stocks</a:t>
            </a:r>
          </a:p>
          <a:p>
            <a:endParaRPr lang="en-US"/>
          </a:p>
          <a:p>
            <a:endParaRPr lang="en-US"/>
          </a:p>
          <a:p>
            <a:r>
              <a:rPr lang="en-US"/>
              <a:t> </a:t>
            </a:r>
            <a:r>
              <a:rPr lang="en-AU"/>
              <a:t>\</a:t>
            </a:r>
            <a:r>
              <a:rPr lang="en-AU" sz="1800">
                <a:solidFill>
                  <a:srgbClr val="211E1E"/>
                </a:solidFill>
                <a:effectLst/>
                <a:latin typeface="Montserrat" pitchFamily="2" charset="77"/>
              </a:rPr>
              <a:t>. </a:t>
            </a:r>
            <a:endParaRPr lang="en-AU">
              <a:effectLst/>
            </a:endParaRPr>
          </a:p>
          <a:p>
            <a:endParaRPr lang="en-US"/>
          </a:p>
          <a:p>
            <a:endParaRPr lang="en-US"/>
          </a:p>
        </p:txBody>
      </p:sp>
      <p:sp>
        <p:nvSpPr>
          <p:cNvPr id="4" name="Slide Number Placeholder 3"/>
          <p:cNvSpPr>
            <a:spLocks noGrp="1"/>
          </p:cNvSpPr>
          <p:nvPr>
            <p:ph type="sldNum" sz="quarter" idx="5"/>
          </p:nvPr>
        </p:nvSpPr>
        <p:spPr/>
        <p:txBody>
          <a:bodyPr/>
          <a:lstStyle/>
          <a:p>
            <a:fld id="{D60C56AF-DB85-1B4D-AC28-856D03350F5F}" type="slidenum">
              <a:rPr lang="en-US" smtClean="0"/>
              <a:t>4</a:t>
            </a:fld>
            <a:endParaRPr lang="en-US"/>
          </a:p>
        </p:txBody>
      </p:sp>
    </p:spTree>
    <p:extLst>
      <p:ext uri="{BB962C8B-B14F-4D97-AF65-F5344CB8AC3E}">
        <p14:creationId xmlns:p14="http://schemas.microsoft.com/office/powerpoint/2010/main" val="4267235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20000"/>
              </a:lnSpc>
            </a:pPr>
            <a:endParaRPr lang="en-AU" sz="1200">
              <a:solidFill>
                <a:schemeClr val="tx1">
                  <a:lumMod val="75000"/>
                  <a:lumOff val="25000"/>
                </a:schemeClr>
              </a:solidFill>
              <a:latin typeface="Montserrat" pitchFamily="2" charset="77"/>
            </a:endParaRPr>
          </a:p>
          <a:p>
            <a:r>
              <a:rPr lang="en-AU" sz="1200" u="none" strike="noStrike">
                <a:solidFill>
                  <a:schemeClr val="tx1">
                    <a:lumMod val="75000"/>
                    <a:lumOff val="25000"/>
                  </a:schemeClr>
                </a:solidFill>
                <a:effectLst/>
                <a:latin typeface="Montserrat" pitchFamily="2" charset="77"/>
              </a:rPr>
              <a:t>After</a:t>
            </a:r>
            <a:r>
              <a:rPr lang="zh-CN" altLang="en-US" sz="1200" u="none" strike="noStrike">
                <a:solidFill>
                  <a:schemeClr val="tx1">
                    <a:lumMod val="75000"/>
                    <a:lumOff val="25000"/>
                  </a:schemeClr>
                </a:solidFill>
                <a:effectLst/>
                <a:latin typeface="Montserrat" pitchFamily="2" charset="77"/>
              </a:rPr>
              <a:t> </a:t>
            </a:r>
            <a:r>
              <a:rPr lang="en-AU" altLang="zh-CN" sz="1200" u="none" strike="noStrike">
                <a:solidFill>
                  <a:schemeClr val="tx1">
                    <a:lumMod val="75000"/>
                    <a:lumOff val="25000"/>
                  </a:schemeClr>
                </a:solidFill>
                <a:effectLst/>
                <a:latin typeface="Montserrat" pitchFamily="2" charset="77"/>
              </a:rPr>
              <a:t>confirming the predictivity of skewness, we can then construct our own prediction model. Our model took intuition from the </a:t>
            </a:r>
            <a:r>
              <a:rPr lang="en-AU" altLang="zh-CN" sz="1200" u="none" strike="noStrike" err="1">
                <a:solidFill>
                  <a:schemeClr val="tx1">
                    <a:lumMod val="75000"/>
                    <a:lumOff val="25000"/>
                  </a:schemeClr>
                </a:solidFill>
                <a:effectLst/>
                <a:latin typeface="Montserrat" pitchFamily="2" charset="77"/>
              </a:rPr>
              <a:t>fama</a:t>
            </a:r>
            <a:r>
              <a:rPr lang="en-AU" altLang="zh-CN" sz="1200" u="none" strike="noStrike">
                <a:solidFill>
                  <a:schemeClr val="tx1">
                    <a:lumMod val="75000"/>
                    <a:lumOff val="25000"/>
                  </a:schemeClr>
                </a:solidFill>
                <a:effectLst/>
                <a:latin typeface="Montserrat" pitchFamily="2" charset="77"/>
              </a:rPr>
              <a:t>-MacBeth regression model which measures how correctly the risk factors  explain asset returns. </a:t>
            </a:r>
            <a:endParaRPr lang="en-AU" b="0" i="0" u="none" strike="noStrike">
              <a:solidFill>
                <a:srgbClr val="333333"/>
              </a:solidFill>
              <a:effectLst/>
              <a:latin typeface="Georgia" panose="02040502050405020303" pitchFamily="18" charset="0"/>
            </a:endParaRPr>
          </a:p>
          <a:p>
            <a:endParaRPr lang="en-US"/>
          </a:p>
        </p:txBody>
      </p:sp>
      <p:sp>
        <p:nvSpPr>
          <p:cNvPr id="4" name="Slide Number Placeholder 3"/>
          <p:cNvSpPr>
            <a:spLocks noGrp="1"/>
          </p:cNvSpPr>
          <p:nvPr>
            <p:ph type="sldNum" sz="quarter" idx="5"/>
          </p:nvPr>
        </p:nvSpPr>
        <p:spPr/>
        <p:txBody>
          <a:bodyPr/>
          <a:lstStyle/>
          <a:p>
            <a:fld id="{D60C56AF-DB85-1B4D-AC28-856D03350F5F}" type="slidenum">
              <a:rPr lang="en-US" smtClean="0"/>
              <a:t>5</a:t>
            </a:fld>
            <a:endParaRPr lang="en-US"/>
          </a:p>
        </p:txBody>
      </p:sp>
    </p:spTree>
    <p:extLst>
      <p:ext uri="{BB962C8B-B14F-4D97-AF65-F5344CB8AC3E}">
        <p14:creationId xmlns:p14="http://schemas.microsoft.com/office/powerpoint/2010/main" val="351347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0C56AF-DB85-1B4D-AC28-856D03350F5F}" type="slidenum">
              <a:rPr lang="en-US" smtClean="0"/>
              <a:t>6</a:t>
            </a:fld>
            <a:endParaRPr lang="en-US"/>
          </a:p>
        </p:txBody>
      </p:sp>
    </p:spTree>
    <p:extLst>
      <p:ext uri="{BB962C8B-B14F-4D97-AF65-F5344CB8AC3E}">
        <p14:creationId xmlns:p14="http://schemas.microsoft.com/office/powerpoint/2010/main" val="226361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Before</a:t>
            </a:r>
            <a:r>
              <a:rPr kumimoji="1" lang="zh-CN" altLang="en-US"/>
              <a:t> </a:t>
            </a:r>
            <a:r>
              <a:rPr kumimoji="1" lang="en-US" altLang="zh-CN"/>
              <a:t>we</a:t>
            </a:r>
            <a:r>
              <a:rPr kumimoji="1" lang="zh-CN" altLang="en-US"/>
              <a:t> </a:t>
            </a:r>
            <a:r>
              <a:rPr kumimoji="1" lang="en-US" altLang="zh-CN"/>
              <a:t>go</a:t>
            </a:r>
            <a:r>
              <a:rPr kumimoji="1" lang="zh-CN" altLang="en-US"/>
              <a:t> </a:t>
            </a:r>
            <a:r>
              <a:rPr kumimoji="1" lang="en-US" altLang="zh-CN"/>
              <a:t>through</a:t>
            </a:r>
            <a:r>
              <a:rPr kumimoji="1" lang="zh-CN" altLang="en-US"/>
              <a:t> </a:t>
            </a:r>
            <a:r>
              <a:rPr kumimoji="1" lang="en-US" altLang="zh-CN"/>
              <a:t>the</a:t>
            </a:r>
            <a:r>
              <a:rPr kumimoji="1" lang="zh-CN" altLang="en-US"/>
              <a:t> </a:t>
            </a:r>
            <a:r>
              <a:rPr kumimoji="1" lang="en-US" altLang="zh-CN"/>
              <a:t>detail</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model,</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like</a:t>
            </a:r>
            <a:r>
              <a:rPr kumimoji="1" lang="zh-CN" altLang="en-US"/>
              <a:t> </a:t>
            </a:r>
            <a:r>
              <a:rPr kumimoji="1" lang="en-US" altLang="zh-CN"/>
              <a:t>to</a:t>
            </a:r>
            <a:r>
              <a:rPr kumimoji="1" lang="zh-CN" altLang="en-US"/>
              <a:t> </a:t>
            </a:r>
            <a:r>
              <a:rPr kumimoji="1" lang="en-US" altLang="zh-CN"/>
              <a:t>introduce</a:t>
            </a:r>
            <a:r>
              <a:rPr kumimoji="1" lang="zh-CN" altLang="en-US"/>
              <a:t> </a:t>
            </a:r>
            <a:r>
              <a:rPr kumimoji="1" lang="en-US" altLang="zh-CN"/>
              <a:t>you</a:t>
            </a:r>
            <a:r>
              <a:rPr kumimoji="1" lang="zh-CN" altLang="en-US"/>
              <a:t> </a:t>
            </a:r>
            <a:r>
              <a:rPr kumimoji="1" lang="en-US" altLang="zh-CN"/>
              <a:t>some</a:t>
            </a:r>
            <a:r>
              <a:rPr kumimoji="1" lang="zh-CN" altLang="en-US"/>
              <a:t> </a:t>
            </a:r>
            <a:r>
              <a:rPr kumimoji="1" lang="en-US" altLang="zh-CN"/>
              <a:t>basic</a:t>
            </a:r>
            <a:r>
              <a:rPr kumimoji="1" lang="zh-CN" altLang="en-US"/>
              <a:t> </a:t>
            </a:r>
            <a:r>
              <a:rPr kumimoji="1" lang="en-US" altLang="zh-CN"/>
              <a:t>concepts.</a:t>
            </a:r>
            <a:endParaRPr lang="en-US" altLang="zh-CN"/>
          </a:p>
          <a:p>
            <a:r>
              <a:rPr lang="en-US" altLang="zh-CN"/>
              <a:t>I</a:t>
            </a:r>
            <a:r>
              <a:rPr lang="zh-CN" altLang="en-US"/>
              <a:t> </a:t>
            </a:r>
            <a:r>
              <a:rPr lang="en-US" altLang="zh-CN"/>
              <a:t>will</a:t>
            </a:r>
            <a:r>
              <a:rPr lang="zh-CN" altLang="en-US"/>
              <a:t> </a:t>
            </a:r>
            <a:r>
              <a:rPr lang="en-US" altLang="zh-CN"/>
              <a:t>firstly</a:t>
            </a:r>
            <a:r>
              <a:rPr lang="zh-CN" altLang="en-US"/>
              <a:t> </a:t>
            </a:r>
            <a:r>
              <a:rPr lang="en-US" altLang="zh-CN"/>
              <a:t>introduce</a:t>
            </a:r>
            <a:r>
              <a:rPr lang="zh-CN" altLang="en-US"/>
              <a:t> </a:t>
            </a:r>
            <a:r>
              <a:rPr lang="en-US" altLang="zh-CN"/>
              <a:t>at</a:t>
            </a:r>
            <a:r>
              <a:rPr lang="zh-CN" altLang="en-US"/>
              <a:t> </a:t>
            </a:r>
            <a:r>
              <a:rPr lang="en-US" altLang="zh-CN"/>
              <a:t>the</a:t>
            </a:r>
            <a:r>
              <a:rPr lang="zh-CN" altLang="en-US"/>
              <a:t> </a:t>
            </a:r>
            <a:r>
              <a:rPr lang="en-US" altLang="zh-CN"/>
              <a:t>money</a:t>
            </a:r>
            <a:r>
              <a:rPr lang="zh-CN" altLang="en-US"/>
              <a:t> </a:t>
            </a:r>
            <a:r>
              <a:rPr lang="en-US" altLang="zh-CN"/>
              <a:t>and</a:t>
            </a:r>
            <a:r>
              <a:rPr lang="zh-CN" altLang="en-US"/>
              <a:t> </a:t>
            </a:r>
            <a:r>
              <a:rPr lang="en-US" altLang="zh-CN"/>
              <a:t>out</a:t>
            </a:r>
            <a:r>
              <a:rPr lang="zh-CN" altLang="en-US"/>
              <a:t> </a:t>
            </a:r>
            <a:r>
              <a:rPr lang="en-US" altLang="zh-CN"/>
              <a:t>of</a:t>
            </a:r>
            <a:r>
              <a:rPr lang="zh-CN" altLang="en-US"/>
              <a:t> </a:t>
            </a:r>
            <a:r>
              <a:rPr lang="en-US" altLang="zh-CN"/>
              <a:t>the</a:t>
            </a:r>
            <a:r>
              <a:rPr lang="zh-CN" altLang="en-US"/>
              <a:t> </a:t>
            </a:r>
            <a:r>
              <a:rPr lang="en-US" altLang="zh-CN"/>
              <a:t>money,</a:t>
            </a:r>
            <a:r>
              <a:rPr lang="zh-CN" altLang="en-US"/>
              <a:t> </a:t>
            </a:r>
            <a:r>
              <a:rPr lang="en-US" altLang="zh-CN"/>
              <a:t>ATM</a:t>
            </a:r>
            <a:r>
              <a:rPr lang="zh-CN" altLang="en-US"/>
              <a:t> </a:t>
            </a:r>
            <a:r>
              <a:rPr lang="en-US" altLang="zh-CN"/>
              <a:t>means</a:t>
            </a:r>
            <a:r>
              <a:rPr lang="zh-CN" altLang="en-US"/>
              <a:t> </a:t>
            </a:r>
            <a:r>
              <a:rPr lang="en-US" altLang="zh-CN"/>
              <a:t>that</a:t>
            </a:r>
            <a:r>
              <a:rPr lang="zh-CN" altLang="en-US"/>
              <a:t> </a:t>
            </a:r>
            <a:r>
              <a:rPr lang="en-US" altLang="zh-CN"/>
              <a:t>for</a:t>
            </a:r>
            <a:r>
              <a:rPr lang="zh-CN" altLang="en-US"/>
              <a:t> </a:t>
            </a:r>
            <a:r>
              <a:rPr lang="en-US" altLang="zh-CN"/>
              <a:t>both</a:t>
            </a:r>
            <a:r>
              <a:rPr lang="zh-CN" altLang="en-US"/>
              <a:t> </a:t>
            </a:r>
            <a:r>
              <a:rPr lang="en-US" altLang="zh-CN"/>
              <a:t>call</a:t>
            </a:r>
            <a:r>
              <a:rPr lang="zh-CN" altLang="en-US"/>
              <a:t> </a:t>
            </a:r>
            <a:r>
              <a:rPr lang="en-US" altLang="zh-CN"/>
              <a:t>and</a:t>
            </a:r>
            <a:r>
              <a:rPr lang="zh-CN" altLang="en-US"/>
              <a:t> </a:t>
            </a:r>
            <a:r>
              <a:rPr lang="en-US" altLang="zh-CN"/>
              <a:t>put</a:t>
            </a:r>
            <a:r>
              <a:rPr lang="zh-CN" altLang="en-US"/>
              <a:t> </a:t>
            </a:r>
            <a:r>
              <a:rPr lang="en-US" altLang="zh-CN"/>
              <a:t>option,</a:t>
            </a:r>
            <a:r>
              <a:rPr lang="zh-CN" altLang="en-US"/>
              <a:t> </a:t>
            </a:r>
            <a:r>
              <a:rPr lang="en-US" altLang="zh-CN"/>
              <a:t>strike</a:t>
            </a:r>
            <a:r>
              <a:rPr lang="zh-CN" altLang="en-US"/>
              <a:t> </a:t>
            </a:r>
            <a:r>
              <a:rPr lang="en-US" altLang="zh-CN"/>
              <a:t>price</a:t>
            </a:r>
            <a:r>
              <a:rPr lang="zh-CN" altLang="en-US"/>
              <a:t> </a:t>
            </a:r>
            <a:r>
              <a:rPr lang="en-US" altLang="zh-CN"/>
              <a:t>is</a:t>
            </a:r>
            <a:r>
              <a:rPr lang="zh-CN" altLang="en-US"/>
              <a:t> </a:t>
            </a:r>
            <a:r>
              <a:rPr lang="en-US" altLang="zh-CN"/>
              <a:t>equal</a:t>
            </a:r>
            <a:r>
              <a:rPr lang="zh-CN" altLang="en-US"/>
              <a:t> </a:t>
            </a:r>
            <a:r>
              <a:rPr lang="en-US" altLang="zh-CN"/>
              <a:t>to</a:t>
            </a:r>
            <a:r>
              <a:rPr lang="zh-CN" altLang="en-US"/>
              <a:t> </a:t>
            </a:r>
            <a:r>
              <a:rPr lang="en-US" altLang="zh-CN"/>
              <a:t>current</a:t>
            </a:r>
            <a:r>
              <a:rPr lang="zh-CN" altLang="en-US"/>
              <a:t> </a:t>
            </a:r>
            <a:r>
              <a:rPr lang="en-US" altLang="zh-CN"/>
              <a:t>asset</a:t>
            </a:r>
            <a:r>
              <a:rPr lang="zh-CN" altLang="en-US"/>
              <a:t> </a:t>
            </a:r>
            <a:r>
              <a:rPr lang="en-US" altLang="zh-CN"/>
              <a:t>price.</a:t>
            </a:r>
            <a:r>
              <a:rPr lang="zh-CN" altLang="en-US"/>
              <a:t> </a:t>
            </a:r>
            <a:r>
              <a:rPr lang="en-US" altLang="zh-CN"/>
              <a:t>And</a:t>
            </a:r>
            <a:r>
              <a:rPr lang="zh-CN" altLang="en-US"/>
              <a:t> </a:t>
            </a:r>
            <a:r>
              <a:rPr lang="en-US" altLang="zh-CN"/>
              <a:t>for</a:t>
            </a:r>
            <a:r>
              <a:rPr lang="zh-CN" altLang="en-US"/>
              <a:t> </a:t>
            </a:r>
            <a:r>
              <a:rPr lang="en-US" altLang="zh-CN"/>
              <a:t>OTM,</a:t>
            </a:r>
            <a:r>
              <a:rPr lang="zh-CN" altLang="en-US"/>
              <a:t> </a:t>
            </a:r>
            <a:r>
              <a:rPr lang="en-US" altLang="zh-CN"/>
              <a:t>it</a:t>
            </a:r>
            <a:r>
              <a:rPr lang="zh-CN" altLang="en-US"/>
              <a:t> </a:t>
            </a:r>
            <a:r>
              <a:rPr lang="en-US" altLang="zh-CN"/>
              <a:t>means</a:t>
            </a:r>
            <a:r>
              <a:rPr lang="zh-CN" altLang="en-US"/>
              <a:t> </a:t>
            </a:r>
            <a:r>
              <a:rPr lang="en-US" altLang="zh-CN"/>
              <a:t>that</a:t>
            </a:r>
            <a:r>
              <a:rPr lang="zh-CN" altLang="en-US"/>
              <a:t> </a:t>
            </a:r>
            <a:r>
              <a:rPr lang="en-US" altLang="zh-CN"/>
              <a:t>strike</a:t>
            </a:r>
            <a:r>
              <a:rPr lang="zh-CN" altLang="en-US"/>
              <a:t> </a:t>
            </a:r>
            <a:r>
              <a:rPr lang="en-US" altLang="zh-CN"/>
              <a:t>price</a:t>
            </a:r>
            <a:r>
              <a:rPr lang="zh-CN" altLang="en-US"/>
              <a:t> </a:t>
            </a:r>
            <a:r>
              <a:rPr lang="en-US" altLang="zh-CN"/>
              <a:t>is</a:t>
            </a:r>
            <a:r>
              <a:rPr lang="zh-CN" altLang="en-US"/>
              <a:t> </a:t>
            </a:r>
            <a:r>
              <a:rPr lang="en-US" altLang="zh-CN"/>
              <a:t>greater</a:t>
            </a:r>
            <a:r>
              <a:rPr lang="zh-CN" altLang="en-US"/>
              <a:t> </a:t>
            </a:r>
            <a:r>
              <a:rPr lang="en-US" altLang="zh-CN"/>
              <a:t>than</a:t>
            </a:r>
            <a:r>
              <a:rPr lang="zh-CN" altLang="en-US"/>
              <a:t> </a:t>
            </a:r>
            <a:r>
              <a:rPr lang="en-US" altLang="zh-CN"/>
              <a:t>current</a:t>
            </a:r>
            <a:r>
              <a:rPr lang="zh-CN" altLang="en-US"/>
              <a:t> </a:t>
            </a:r>
            <a:r>
              <a:rPr lang="en-US" altLang="zh-CN"/>
              <a:t>asset</a:t>
            </a:r>
            <a:r>
              <a:rPr lang="zh-CN" altLang="en-US"/>
              <a:t> </a:t>
            </a:r>
            <a:r>
              <a:rPr lang="en-US" altLang="zh-CN"/>
              <a:t>price</a:t>
            </a:r>
            <a:r>
              <a:rPr lang="zh-CN" altLang="en-US"/>
              <a:t> </a:t>
            </a:r>
            <a:r>
              <a:rPr lang="en-US" altLang="zh-CN"/>
              <a:t>when</a:t>
            </a:r>
            <a:r>
              <a:rPr lang="zh-CN" altLang="en-US"/>
              <a:t> </a:t>
            </a:r>
            <a:r>
              <a:rPr lang="en-US" altLang="zh-CN"/>
              <a:t>it</a:t>
            </a:r>
            <a:r>
              <a:rPr lang="zh-CN" altLang="en-US"/>
              <a:t> </a:t>
            </a:r>
            <a:r>
              <a:rPr lang="en-US" altLang="zh-CN"/>
              <a:t>is</a:t>
            </a:r>
            <a:r>
              <a:rPr lang="zh-CN" altLang="en-US"/>
              <a:t> </a:t>
            </a:r>
            <a:r>
              <a:rPr lang="en-US" altLang="zh-CN"/>
              <a:t>a</a:t>
            </a:r>
            <a:r>
              <a:rPr lang="zh-CN" altLang="en-US"/>
              <a:t> </a:t>
            </a:r>
            <a:r>
              <a:rPr lang="en-US" altLang="zh-CN"/>
              <a:t>call</a:t>
            </a:r>
            <a:r>
              <a:rPr lang="zh-CN" altLang="en-US"/>
              <a:t> </a:t>
            </a:r>
            <a:r>
              <a:rPr lang="en-US" altLang="zh-CN"/>
              <a:t>option.</a:t>
            </a:r>
            <a:r>
              <a:rPr lang="zh-CN" altLang="en-US"/>
              <a:t> </a:t>
            </a:r>
            <a:r>
              <a:rPr lang="en-US" altLang="zh-CN"/>
              <a:t>On</a:t>
            </a:r>
            <a:r>
              <a:rPr lang="zh-CN" altLang="en-US"/>
              <a:t> </a:t>
            </a:r>
            <a:r>
              <a:rPr lang="en-US" altLang="zh-CN"/>
              <a:t>the</a:t>
            </a:r>
            <a:r>
              <a:rPr lang="zh-CN" altLang="en-US"/>
              <a:t> </a:t>
            </a:r>
            <a:r>
              <a:rPr lang="en-US" altLang="zh-CN"/>
              <a:t>country,</a:t>
            </a:r>
            <a:r>
              <a:rPr lang="zh-CN" altLang="en-US"/>
              <a:t> </a:t>
            </a:r>
            <a:r>
              <a:rPr lang="en-US" altLang="zh-CN"/>
              <a:t>if</a:t>
            </a:r>
            <a:r>
              <a:rPr lang="zh-CN" altLang="en-US"/>
              <a:t> </a:t>
            </a:r>
            <a:r>
              <a:rPr lang="en-US" altLang="zh-CN"/>
              <a:t>it</a:t>
            </a:r>
            <a:r>
              <a:rPr lang="zh-CN" altLang="en-US"/>
              <a:t> </a:t>
            </a:r>
            <a:r>
              <a:rPr lang="en-US" altLang="zh-CN"/>
              <a:t>is</a:t>
            </a:r>
            <a:r>
              <a:rPr lang="zh-CN" altLang="en-US"/>
              <a:t> </a:t>
            </a:r>
            <a:r>
              <a:rPr lang="en-US" altLang="zh-CN"/>
              <a:t>a</a:t>
            </a:r>
            <a:r>
              <a:rPr lang="zh-CN" altLang="en-US"/>
              <a:t> </a:t>
            </a:r>
            <a:r>
              <a:rPr lang="en-US" altLang="zh-CN"/>
              <a:t>put</a:t>
            </a:r>
            <a:r>
              <a:rPr lang="zh-CN" altLang="en-US"/>
              <a:t> </a:t>
            </a:r>
            <a:r>
              <a:rPr lang="en-US" altLang="zh-CN"/>
              <a:t>option,</a:t>
            </a:r>
            <a:r>
              <a:rPr lang="zh-CN" altLang="en-US"/>
              <a:t> </a:t>
            </a:r>
            <a:r>
              <a:rPr lang="en-US" altLang="zh-CN"/>
              <a:t>strike</a:t>
            </a:r>
            <a:r>
              <a:rPr lang="zh-CN" altLang="en-US"/>
              <a:t> </a:t>
            </a:r>
            <a:r>
              <a:rPr lang="en-US" altLang="zh-CN"/>
              <a:t>price</a:t>
            </a:r>
            <a:r>
              <a:rPr lang="zh-CN" altLang="en-US"/>
              <a:t> </a:t>
            </a:r>
            <a:r>
              <a:rPr lang="en-US" altLang="zh-CN"/>
              <a:t>is</a:t>
            </a:r>
            <a:r>
              <a:rPr lang="zh-CN" altLang="en-US"/>
              <a:t> </a:t>
            </a:r>
            <a:r>
              <a:rPr lang="en-US" altLang="zh-CN"/>
              <a:t>smaller</a:t>
            </a:r>
            <a:r>
              <a:rPr lang="zh-CN" altLang="en-US"/>
              <a:t> </a:t>
            </a:r>
            <a:r>
              <a:rPr lang="en-US" altLang="zh-CN"/>
              <a:t>than</a:t>
            </a:r>
            <a:r>
              <a:rPr lang="zh-CN" altLang="en-US"/>
              <a:t> </a:t>
            </a:r>
            <a:r>
              <a:rPr lang="en-US" altLang="zh-CN"/>
              <a:t>current</a:t>
            </a:r>
            <a:r>
              <a:rPr lang="zh-CN" altLang="en-US"/>
              <a:t> </a:t>
            </a:r>
            <a:r>
              <a:rPr lang="en-US" altLang="zh-CN"/>
              <a:t>asset</a:t>
            </a:r>
            <a:r>
              <a:rPr lang="zh-CN" altLang="en-US"/>
              <a:t> </a:t>
            </a:r>
            <a:r>
              <a:rPr lang="en-US" altLang="zh-CN"/>
              <a:t>price.</a:t>
            </a:r>
            <a:r>
              <a:rPr lang="zh-CN" altLang="en-US"/>
              <a:t> </a:t>
            </a:r>
            <a:endParaRPr lang="en-US" altLang="zh-CN"/>
          </a:p>
          <a:p>
            <a:r>
              <a:rPr kumimoji="1" lang="en-US" altLang="zh-CN"/>
              <a:t>Here we refer to the method of the article, so our definition is</a:t>
            </a:r>
            <a:r>
              <a:rPr kumimoji="1" lang="zh-CN" altLang="en-US"/>
              <a:t> </a:t>
            </a:r>
            <a:r>
              <a:rPr kumimoji="1" lang="en-US" altLang="zh-CN"/>
              <a:t>k/</a:t>
            </a:r>
            <a:r>
              <a:rPr kumimoji="1" lang="en-US" altLang="zh-CN" err="1"/>
              <a:t>st</a:t>
            </a:r>
            <a:r>
              <a:rPr kumimoji="1" lang="en-US" altLang="zh-CN"/>
              <a:t>,</a:t>
            </a:r>
            <a:r>
              <a:rPr kumimoji="1" lang="zh-CN" altLang="en-US"/>
              <a:t> </a:t>
            </a:r>
            <a:r>
              <a:rPr kumimoji="1" lang="en-US" altLang="zh-CN"/>
              <a:t>k</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strike</a:t>
            </a:r>
            <a:r>
              <a:rPr kumimoji="1" lang="zh-CN" altLang="en-US"/>
              <a:t> </a:t>
            </a:r>
            <a:r>
              <a:rPr kumimoji="1" lang="en-US" altLang="zh-CN"/>
              <a:t>price</a:t>
            </a:r>
            <a:r>
              <a:rPr kumimoji="1" lang="zh-CN" altLang="en-US"/>
              <a:t> </a:t>
            </a:r>
            <a:r>
              <a:rPr kumimoji="1" lang="en-US" altLang="zh-CN"/>
              <a:t>and</a:t>
            </a:r>
            <a:r>
              <a:rPr kumimoji="1" lang="zh-CN" altLang="en-US"/>
              <a:t> </a:t>
            </a:r>
            <a:r>
              <a:rPr kumimoji="1" lang="en-US" altLang="zh-CN" err="1"/>
              <a:t>st</a:t>
            </a:r>
            <a:r>
              <a:rPr kumimoji="1" lang="zh-CN" altLang="en-US"/>
              <a:t> </a:t>
            </a:r>
            <a:r>
              <a:rPr kumimoji="1" lang="en-US" altLang="zh-CN"/>
              <a:t>is</a:t>
            </a:r>
            <a:r>
              <a:rPr kumimoji="1" lang="zh-CN" altLang="en-US"/>
              <a:t> </a:t>
            </a:r>
            <a:r>
              <a:rPr kumimoji="1" lang="en-US" altLang="zh-CN"/>
              <a:t>stock</a:t>
            </a:r>
            <a:r>
              <a:rPr kumimoji="1" lang="zh-CN" altLang="en-US"/>
              <a:t> </a:t>
            </a:r>
            <a:r>
              <a:rPr kumimoji="1" lang="en-US" altLang="zh-CN"/>
              <a:t>price.</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ratio</a:t>
            </a:r>
            <a:r>
              <a:rPr kumimoji="1" lang="zh-CN" altLang="en-US"/>
              <a:t> </a:t>
            </a:r>
            <a:r>
              <a:rPr kumimoji="1" lang="en-US" altLang="zh-CN"/>
              <a:t>is</a:t>
            </a:r>
            <a:r>
              <a:rPr kumimoji="1" lang="zh-CN" altLang="en-US"/>
              <a:t> </a:t>
            </a:r>
            <a:r>
              <a:rPr kumimoji="1" lang="en-US" altLang="zh-CN"/>
              <a:t>between</a:t>
            </a:r>
            <a:r>
              <a:rPr kumimoji="1" lang="zh-CN" altLang="en-US"/>
              <a:t> </a:t>
            </a:r>
            <a:r>
              <a:rPr kumimoji="1" lang="en-US" altLang="zh-CN"/>
              <a:t>0.8</a:t>
            </a:r>
            <a:r>
              <a:rPr kumimoji="1" lang="zh-CN" altLang="en-US"/>
              <a:t> </a:t>
            </a:r>
            <a:r>
              <a:rPr kumimoji="1" lang="en-US" altLang="zh-CN"/>
              <a:t>to</a:t>
            </a:r>
            <a:r>
              <a:rPr kumimoji="1" lang="zh-CN" altLang="en-US"/>
              <a:t> </a:t>
            </a:r>
            <a:r>
              <a:rPr kumimoji="1" lang="en-US" altLang="zh-CN"/>
              <a:t>0.95,</a:t>
            </a:r>
            <a:r>
              <a:rPr kumimoji="1" lang="zh-CN" altLang="en-US"/>
              <a:t> </a:t>
            </a:r>
            <a:r>
              <a:rPr kumimoji="1" lang="en-US" altLang="zh-CN"/>
              <a:t>it</a:t>
            </a:r>
            <a:r>
              <a:rPr kumimoji="1" lang="zh-CN" altLang="en-US"/>
              <a:t> </a:t>
            </a:r>
            <a:r>
              <a:rPr kumimoji="1" lang="en-US" altLang="zh-CN"/>
              <a:t>is</a:t>
            </a:r>
            <a:r>
              <a:rPr kumimoji="1" lang="zh-CN" altLang="en-US"/>
              <a:t> </a:t>
            </a:r>
            <a:r>
              <a:rPr kumimoji="1" lang="en-US" altLang="zh-CN"/>
              <a:t>an</a:t>
            </a:r>
            <a:r>
              <a:rPr kumimoji="1" lang="zh-CN" altLang="en-US"/>
              <a:t> </a:t>
            </a:r>
            <a:r>
              <a:rPr kumimoji="1" lang="en-US" altLang="zh-CN"/>
              <a:t>OTM</a:t>
            </a:r>
            <a:r>
              <a:rPr kumimoji="1" lang="zh-CN" altLang="en-US"/>
              <a:t> </a:t>
            </a:r>
            <a:r>
              <a:rPr kumimoji="1" lang="en-US" altLang="zh-CN"/>
              <a:t>put</a:t>
            </a:r>
            <a:r>
              <a:rPr kumimoji="1" lang="zh-CN" altLang="en-US"/>
              <a:t> </a:t>
            </a:r>
            <a:r>
              <a:rPr kumimoji="1" lang="en-US" altLang="zh-CN"/>
              <a:t>option.</a:t>
            </a:r>
            <a:r>
              <a:rPr kumimoji="1" lang="zh-CN" altLang="en-US"/>
              <a:t> </a:t>
            </a:r>
            <a:r>
              <a:rPr lang="en-US" altLang="zh-CN"/>
              <a:t>If</a:t>
            </a:r>
            <a:r>
              <a:rPr lang="zh-CN" altLang="en-US"/>
              <a:t> </a:t>
            </a:r>
            <a:r>
              <a:rPr lang="en-US" altLang="zh-CN"/>
              <a:t>the</a:t>
            </a:r>
            <a:r>
              <a:rPr lang="zh-CN" altLang="en-US"/>
              <a:t> </a:t>
            </a:r>
            <a:r>
              <a:rPr lang="en-US" altLang="zh-CN"/>
              <a:t>range</a:t>
            </a:r>
            <a:r>
              <a:rPr lang="zh-CN" altLang="en-US"/>
              <a:t> </a:t>
            </a:r>
            <a:r>
              <a:rPr lang="en-US" altLang="zh-CN"/>
              <a:t>is</a:t>
            </a:r>
            <a:r>
              <a:rPr lang="zh-CN" altLang="en-US"/>
              <a:t> </a:t>
            </a:r>
            <a:r>
              <a:rPr lang="en-US" altLang="zh-CN"/>
              <a:t>between</a:t>
            </a:r>
            <a:r>
              <a:rPr lang="zh-CN" altLang="en-US"/>
              <a:t> </a:t>
            </a:r>
            <a:r>
              <a:rPr lang="en-US" altLang="zh-CN"/>
              <a:t>0.95</a:t>
            </a:r>
            <a:r>
              <a:rPr lang="zh-CN" altLang="en-US"/>
              <a:t> </a:t>
            </a:r>
            <a:r>
              <a:rPr lang="en-US" altLang="zh-CN"/>
              <a:t>to</a:t>
            </a:r>
            <a:r>
              <a:rPr lang="zh-CN" altLang="en-US"/>
              <a:t> </a:t>
            </a:r>
            <a:r>
              <a:rPr lang="en-US" altLang="zh-CN"/>
              <a:t>1.05,</a:t>
            </a:r>
            <a:r>
              <a:rPr lang="zh-CN" altLang="en-US"/>
              <a:t> </a:t>
            </a:r>
            <a:r>
              <a:rPr lang="en-US" altLang="zh-CN"/>
              <a:t>it</a:t>
            </a:r>
            <a:r>
              <a:rPr lang="zh-CN" altLang="en-US"/>
              <a:t> </a:t>
            </a:r>
            <a:r>
              <a:rPr lang="en-US" altLang="zh-CN"/>
              <a:t>should</a:t>
            </a:r>
            <a:r>
              <a:rPr lang="zh-CN" altLang="en-US"/>
              <a:t> </a:t>
            </a:r>
            <a:r>
              <a:rPr lang="en-US" altLang="zh-CN"/>
              <a:t>be</a:t>
            </a:r>
            <a:r>
              <a:rPr lang="zh-CN" altLang="en-US"/>
              <a:t> </a:t>
            </a:r>
            <a:r>
              <a:rPr lang="en-US" altLang="zh-CN"/>
              <a:t>an</a:t>
            </a:r>
            <a:r>
              <a:rPr lang="zh-CN" altLang="en-US"/>
              <a:t> </a:t>
            </a:r>
            <a:r>
              <a:rPr lang="en-US" altLang="zh-CN"/>
              <a:t>ATM</a:t>
            </a:r>
            <a:r>
              <a:rPr lang="zh-CN" altLang="en-US"/>
              <a:t> </a:t>
            </a:r>
            <a:r>
              <a:rPr lang="en-US" altLang="zh-CN"/>
              <a:t>call</a:t>
            </a:r>
            <a:r>
              <a:rPr lang="zh-CN" altLang="en-US"/>
              <a:t> </a:t>
            </a:r>
            <a:r>
              <a:rPr lang="en-US" altLang="zh-CN"/>
              <a:t>option.</a:t>
            </a:r>
            <a:r>
              <a:rPr lang="zh-CN" altLang="en-US"/>
              <a:t> </a:t>
            </a:r>
            <a:r>
              <a:rPr lang="en-US" altLang="zh-CN"/>
              <a:t>Our</a:t>
            </a:r>
            <a:r>
              <a:rPr lang="zh-CN" altLang="en-US"/>
              <a:t> </a:t>
            </a:r>
            <a:r>
              <a:rPr lang="en-US" altLang="zh-CN"/>
              <a:t>group</a:t>
            </a:r>
            <a:r>
              <a:rPr lang="zh-CN" altLang="en-US"/>
              <a:t> </a:t>
            </a:r>
            <a:r>
              <a:rPr lang="en-US" altLang="zh-CN"/>
              <a:t>is</a:t>
            </a:r>
            <a:r>
              <a:rPr lang="zh-CN" altLang="en-US"/>
              <a:t> </a:t>
            </a:r>
            <a:r>
              <a:rPr lang="en-US" altLang="zh-CN"/>
              <a:t>based</a:t>
            </a:r>
            <a:r>
              <a:rPr lang="zh-CN" altLang="en-US"/>
              <a:t> </a:t>
            </a:r>
            <a:r>
              <a:rPr lang="en-US" altLang="zh-CN"/>
              <a:t>on</a:t>
            </a:r>
            <a:r>
              <a:rPr lang="zh-CN" altLang="en-US"/>
              <a:t> </a:t>
            </a:r>
            <a:r>
              <a:rPr lang="en-US" altLang="zh-CN"/>
              <a:t>this</a:t>
            </a:r>
            <a:r>
              <a:rPr lang="zh-CN" altLang="en-US"/>
              <a:t> </a:t>
            </a:r>
            <a:r>
              <a:rPr lang="en-US" altLang="zh-CN"/>
              <a:t>data</a:t>
            </a:r>
            <a:r>
              <a:rPr lang="zh-CN" altLang="en-US"/>
              <a:t> </a:t>
            </a:r>
            <a:r>
              <a:rPr lang="en-US" altLang="zh-CN"/>
              <a:t>to</a:t>
            </a:r>
            <a:r>
              <a:rPr lang="zh-CN" altLang="en-US"/>
              <a:t> </a:t>
            </a:r>
            <a:r>
              <a:rPr lang="en-US" altLang="zh-CN"/>
              <a:t>illustrate.</a:t>
            </a:r>
            <a:endParaRPr kumimoji="1" lang="en-US" altLang="zh-CN"/>
          </a:p>
          <a:p>
            <a:endParaRPr kumimoji="1" lang="en-US" altLang="zh-CN"/>
          </a:p>
        </p:txBody>
      </p:sp>
      <p:sp>
        <p:nvSpPr>
          <p:cNvPr id="4" name="灯片编号占位符 3"/>
          <p:cNvSpPr>
            <a:spLocks noGrp="1"/>
          </p:cNvSpPr>
          <p:nvPr>
            <p:ph type="sldNum" sz="quarter" idx="5"/>
          </p:nvPr>
        </p:nvSpPr>
        <p:spPr/>
        <p:txBody>
          <a:bodyPr/>
          <a:lstStyle/>
          <a:p>
            <a:fld id="{D60C56AF-DB85-1B4D-AC28-856D03350F5F}" type="slidenum">
              <a:rPr lang="en-US" smtClean="0"/>
              <a:t>7</a:t>
            </a:fld>
            <a:endParaRPr lang="en-US"/>
          </a:p>
        </p:txBody>
      </p:sp>
    </p:spTree>
    <p:extLst>
      <p:ext uri="{BB962C8B-B14F-4D97-AF65-F5344CB8AC3E}">
        <p14:creationId xmlns:p14="http://schemas.microsoft.com/office/powerpoint/2010/main" val="39413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Here</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example</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series,</a:t>
            </a:r>
            <a:r>
              <a:rPr kumimoji="1" lang="zh-CN" altLang="en-US"/>
              <a:t> </a:t>
            </a:r>
            <a:r>
              <a:rPr kumimoji="1" lang="en-US" altLang="zh-CN"/>
              <a:t>21000</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middle</a:t>
            </a:r>
            <a:r>
              <a:rPr kumimoji="1" lang="zh-CN" altLang="en-US"/>
              <a:t> </a:t>
            </a:r>
            <a:r>
              <a:rPr kumimoji="1" lang="en-US" altLang="zh-CN"/>
              <a:t>means</a:t>
            </a:r>
            <a:r>
              <a:rPr kumimoji="1" lang="zh-CN" altLang="en-US"/>
              <a:t> </a:t>
            </a:r>
            <a:r>
              <a:rPr kumimoji="1" lang="en-US" altLang="zh-CN"/>
              <a:t>strike</a:t>
            </a:r>
            <a:r>
              <a:rPr kumimoji="1" lang="zh-CN" altLang="en-US"/>
              <a:t> </a:t>
            </a:r>
            <a:r>
              <a:rPr kumimoji="1" lang="en-US" altLang="zh-CN"/>
              <a:t>price.</a:t>
            </a:r>
            <a:r>
              <a:rPr kumimoji="1" lang="zh-CN" altLang="en-US"/>
              <a:t> </a:t>
            </a:r>
            <a:r>
              <a:rPr kumimoji="1" lang="en-US" altLang="zh-CN"/>
              <a:t>And</a:t>
            </a:r>
            <a:r>
              <a:rPr kumimoji="1" lang="zh-CN" altLang="en-US"/>
              <a:t> </a:t>
            </a:r>
            <a:r>
              <a:rPr kumimoji="1" lang="en-US" altLang="zh-CN" sz="1200" b="0"/>
              <a:t>the</a:t>
            </a:r>
            <a:r>
              <a:rPr kumimoji="1" lang="zh-CN" altLang="en-US" sz="1200" b="0"/>
              <a:t> </a:t>
            </a:r>
            <a:r>
              <a:rPr kumimoji="1" lang="en-US" altLang="zh-CN" sz="1200" b="0"/>
              <a:t>picture</a:t>
            </a:r>
            <a:r>
              <a:rPr kumimoji="1" lang="zh-CN" altLang="en-US" sz="1200" b="0"/>
              <a:t> </a:t>
            </a:r>
            <a:r>
              <a:rPr kumimoji="1" lang="en-US" altLang="zh-CN" sz="1200" b="0"/>
              <a:t>on</a:t>
            </a:r>
            <a:r>
              <a:rPr kumimoji="1" lang="zh-CN" altLang="en-US" sz="1200" b="0"/>
              <a:t> </a:t>
            </a:r>
            <a:r>
              <a:rPr kumimoji="1" lang="en-US" altLang="zh-CN" sz="1200" b="0"/>
              <a:t>the</a:t>
            </a:r>
            <a:r>
              <a:rPr kumimoji="1" lang="zh-CN" altLang="en-US" sz="1200" b="0"/>
              <a:t> </a:t>
            </a:r>
            <a:r>
              <a:rPr kumimoji="1" lang="en-US" altLang="zh-CN" sz="1200" b="0"/>
              <a:t>right</a:t>
            </a:r>
            <a:r>
              <a:rPr kumimoji="1" lang="zh-CN" altLang="en-US" sz="1200" b="0"/>
              <a:t> </a:t>
            </a:r>
            <a:r>
              <a:rPr kumimoji="1" lang="en-US" altLang="zh-CN" sz="1200" b="0"/>
              <a:t>shows</a:t>
            </a:r>
            <a:r>
              <a:rPr kumimoji="1" lang="zh-CN" altLang="en-US" sz="1200" b="0"/>
              <a:t> </a:t>
            </a:r>
            <a:r>
              <a:rPr kumimoji="1" lang="en-US" altLang="zh-CN" sz="1200" b="0"/>
              <a:t>the</a:t>
            </a:r>
            <a:r>
              <a:rPr kumimoji="1" lang="zh-CN" altLang="en-US" sz="1200" b="0"/>
              <a:t> </a:t>
            </a:r>
            <a:r>
              <a:rPr kumimoji="1" lang="en-US" altLang="zh-CN" sz="1200" b="0"/>
              <a:t>expiration</a:t>
            </a:r>
            <a:r>
              <a:rPr kumimoji="1" lang="zh-CN" altLang="en-US" sz="1200" b="0"/>
              <a:t> </a:t>
            </a:r>
            <a:r>
              <a:rPr kumimoji="1" lang="en-US" altLang="zh-CN" sz="1200" b="0"/>
              <a:t>month</a:t>
            </a:r>
            <a:r>
              <a:rPr kumimoji="1" lang="zh-CN" altLang="en-US" sz="1200" b="0"/>
              <a:t> </a:t>
            </a:r>
            <a:r>
              <a:rPr kumimoji="1" lang="en-US" altLang="zh-CN" sz="1200" b="0"/>
              <a:t>code.</a:t>
            </a:r>
            <a:r>
              <a:rPr kumimoji="1" lang="zh-CN" altLang="en-US" sz="1200" b="0"/>
              <a:t> </a:t>
            </a:r>
            <a:r>
              <a:rPr kumimoji="1" lang="en-US" altLang="zh-CN" sz="1200" b="0"/>
              <a:t>for</a:t>
            </a:r>
            <a:r>
              <a:rPr kumimoji="1" lang="zh-CN" altLang="en-US" sz="1200" b="0"/>
              <a:t> </a:t>
            </a:r>
            <a:r>
              <a:rPr kumimoji="1" lang="en-US" altLang="zh-CN" sz="1200" b="0"/>
              <a:t>example,</a:t>
            </a:r>
            <a:r>
              <a:rPr kumimoji="1" lang="zh-CN" altLang="en-US" sz="1200" b="0"/>
              <a:t> </a:t>
            </a:r>
            <a:r>
              <a:rPr kumimoji="1" lang="en-US" altLang="zh-CN" sz="1200" b="0"/>
              <a:t>letter</a:t>
            </a:r>
            <a:r>
              <a:rPr kumimoji="1" lang="zh-CN" altLang="en-US" sz="1200" b="0"/>
              <a:t> </a:t>
            </a:r>
            <a:r>
              <a:rPr kumimoji="1" lang="en-US" altLang="zh-CN" sz="1200" b="0"/>
              <a:t>A</a:t>
            </a:r>
            <a:r>
              <a:rPr kumimoji="1" lang="zh-CN" altLang="en-US" sz="1200" b="0"/>
              <a:t> </a:t>
            </a:r>
            <a:r>
              <a:rPr kumimoji="1" lang="en-US" altLang="zh-CN" sz="1200" b="0"/>
              <a:t>and</a:t>
            </a:r>
            <a:r>
              <a:rPr kumimoji="1" lang="zh-CN" altLang="en-US" sz="1200" b="0"/>
              <a:t> </a:t>
            </a:r>
            <a:r>
              <a:rPr kumimoji="1" lang="en-US" altLang="zh-CN" sz="1200" b="0"/>
              <a:t>letter</a:t>
            </a:r>
            <a:r>
              <a:rPr kumimoji="1" lang="zh-CN" altLang="en-US" sz="1200" b="0"/>
              <a:t> </a:t>
            </a:r>
            <a:r>
              <a:rPr kumimoji="1" lang="en-US" altLang="zh-CN" sz="1200" b="0"/>
              <a:t>M</a:t>
            </a:r>
            <a:r>
              <a:rPr kumimoji="1" lang="zh-CN" altLang="en-US" sz="1200" b="0"/>
              <a:t> </a:t>
            </a:r>
            <a:r>
              <a:rPr kumimoji="1" lang="en-US" altLang="zh-CN" sz="1200" b="0"/>
              <a:t>represent</a:t>
            </a:r>
            <a:r>
              <a:rPr kumimoji="1" lang="zh-CN" altLang="en-US" sz="1200" b="0"/>
              <a:t> </a:t>
            </a:r>
            <a:r>
              <a:rPr kumimoji="1" lang="en-US" altLang="zh-CN" sz="1200" b="0"/>
              <a:t>the</a:t>
            </a:r>
            <a:r>
              <a:rPr kumimoji="1" lang="zh-CN" altLang="en-US" sz="1200" b="0"/>
              <a:t> </a:t>
            </a:r>
            <a:r>
              <a:rPr kumimoji="1" lang="en-US" altLang="zh-CN" sz="1200" b="0"/>
              <a:t>call</a:t>
            </a:r>
            <a:r>
              <a:rPr kumimoji="1" lang="zh-CN" altLang="en-US" sz="1200" b="0"/>
              <a:t> </a:t>
            </a:r>
            <a:r>
              <a:rPr kumimoji="1" lang="en-US" altLang="zh-CN" sz="1200" b="0"/>
              <a:t>and</a:t>
            </a:r>
            <a:r>
              <a:rPr kumimoji="1" lang="zh-CN" altLang="en-US" sz="1200" b="0"/>
              <a:t> </a:t>
            </a:r>
            <a:r>
              <a:rPr kumimoji="1" lang="en-US" altLang="zh-CN" sz="1200" b="0"/>
              <a:t>put</a:t>
            </a:r>
            <a:r>
              <a:rPr kumimoji="1" lang="zh-CN" altLang="en-US" sz="1200" b="0"/>
              <a:t> </a:t>
            </a:r>
            <a:r>
              <a:rPr kumimoji="1" lang="en-US" altLang="zh-CN" sz="1200" b="0"/>
              <a:t>option</a:t>
            </a:r>
            <a:r>
              <a:rPr kumimoji="1" lang="zh-CN" altLang="en-US" sz="1200" b="0"/>
              <a:t> </a:t>
            </a:r>
            <a:r>
              <a:rPr kumimoji="1" lang="en-US" altLang="zh-CN" sz="1200" b="0"/>
              <a:t>of</a:t>
            </a:r>
            <a:r>
              <a:rPr kumimoji="1" lang="zh-CN" altLang="en-US" sz="1200" b="0"/>
              <a:t> </a:t>
            </a:r>
            <a:r>
              <a:rPr kumimoji="1" lang="en-US" altLang="zh-CN" sz="1200" b="0"/>
              <a:t>January</a:t>
            </a:r>
            <a:r>
              <a:rPr kumimoji="1" lang="zh-CN" altLang="en-US" sz="1200" b="0"/>
              <a:t> </a:t>
            </a:r>
            <a:r>
              <a:rPr kumimoji="1" lang="en-US" altLang="zh-CN" sz="1200" b="0"/>
              <a:t>respectively.</a:t>
            </a:r>
            <a:r>
              <a:rPr kumimoji="1" lang="zh-CN" altLang="en-US" sz="1200" b="0"/>
              <a:t> </a:t>
            </a:r>
            <a:endParaRPr kumimoji="1" lang="en-US" altLang="zh-CN"/>
          </a:p>
        </p:txBody>
      </p:sp>
      <p:sp>
        <p:nvSpPr>
          <p:cNvPr id="4" name="灯片编号占位符 3"/>
          <p:cNvSpPr>
            <a:spLocks noGrp="1"/>
          </p:cNvSpPr>
          <p:nvPr>
            <p:ph type="sldNum" sz="quarter" idx="5"/>
          </p:nvPr>
        </p:nvSpPr>
        <p:spPr/>
        <p:txBody>
          <a:bodyPr/>
          <a:lstStyle/>
          <a:p>
            <a:fld id="{D60C56AF-DB85-1B4D-AC28-856D03350F5F}" type="slidenum">
              <a:rPr lang="en-US" smtClean="0"/>
              <a:t>8</a:t>
            </a:fld>
            <a:endParaRPr lang="en-US"/>
          </a:p>
        </p:txBody>
      </p:sp>
    </p:spTree>
    <p:extLst>
      <p:ext uri="{BB962C8B-B14F-4D97-AF65-F5344CB8AC3E}">
        <p14:creationId xmlns:p14="http://schemas.microsoft.com/office/powerpoint/2010/main" val="136663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Here</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skew</a:t>
            </a:r>
            <a:r>
              <a:rPr kumimoji="1" lang="zh-CN" altLang="en-US"/>
              <a:t> </a:t>
            </a:r>
            <a:r>
              <a:rPr kumimoji="1" lang="en-US" altLang="zh-CN"/>
              <a:t>grouping</a:t>
            </a:r>
            <a:r>
              <a:rPr kumimoji="1" lang="zh-CN" altLang="en-US"/>
              <a:t> </a:t>
            </a:r>
            <a:r>
              <a:rPr kumimoji="1" lang="en-US" altLang="zh-CN"/>
              <a:t>method.</a:t>
            </a:r>
            <a:r>
              <a:rPr kumimoji="1" lang="zh-CN" altLang="en-US"/>
              <a:t> </a:t>
            </a:r>
            <a:r>
              <a:rPr kumimoji="1" lang="en-US" altLang="zh-CN"/>
              <a:t>We</a:t>
            </a:r>
            <a:r>
              <a:rPr kumimoji="1" lang="zh-CN" altLang="en-US"/>
              <a:t> </a:t>
            </a:r>
            <a:r>
              <a:rPr kumimoji="1" lang="en-US" altLang="zh-CN"/>
              <a:t>firstly</a:t>
            </a:r>
            <a:r>
              <a:rPr kumimoji="1" lang="zh-CN" altLang="en-US"/>
              <a:t> </a:t>
            </a:r>
            <a:r>
              <a:rPr kumimoji="1" lang="en-US" altLang="zh-CN"/>
              <a:t>fix</a:t>
            </a:r>
            <a:r>
              <a:rPr kumimoji="1" lang="zh-CN" altLang="en-US"/>
              <a:t> </a:t>
            </a:r>
            <a:r>
              <a:rPr kumimoji="1" lang="en-US" altLang="zh-CN"/>
              <a:t>the</a:t>
            </a:r>
            <a:r>
              <a:rPr kumimoji="1" lang="zh-CN" altLang="en-US"/>
              <a:t> </a:t>
            </a:r>
            <a:r>
              <a:rPr kumimoji="1" lang="en-US" altLang="zh-CN"/>
              <a:t>maturity</a:t>
            </a:r>
            <a:r>
              <a:rPr kumimoji="1" lang="zh-CN" altLang="en-US"/>
              <a:t> </a:t>
            </a:r>
            <a:r>
              <a:rPr kumimoji="1" lang="en-US" altLang="zh-CN"/>
              <a:t>date,</a:t>
            </a:r>
            <a:r>
              <a:rPr kumimoji="1" lang="zh-CN" altLang="en-US"/>
              <a:t> </a:t>
            </a:r>
            <a:r>
              <a:rPr kumimoji="1" lang="en-US" altLang="zh-CN"/>
              <a:t>then</a:t>
            </a:r>
            <a:r>
              <a:rPr kumimoji="1" lang="zh-CN" altLang="en-US"/>
              <a:t> </a:t>
            </a:r>
            <a:r>
              <a:rPr kumimoji="1" lang="en-US" altLang="zh-CN"/>
              <a:t>crate</a:t>
            </a:r>
            <a:r>
              <a:rPr kumimoji="1" lang="zh-CN" altLang="en-US"/>
              <a:t> </a:t>
            </a:r>
            <a:r>
              <a:rPr kumimoji="1" lang="en-US" altLang="zh-CN"/>
              <a:t>12</a:t>
            </a:r>
            <a:r>
              <a:rPr kumimoji="1" lang="zh-CN" altLang="en-US"/>
              <a:t> </a:t>
            </a:r>
            <a:r>
              <a:rPr kumimoji="1" lang="en-US" altLang="zh-CN"/>
              <a:t>groups</a:t>
            </a:r>
            <a:r>
              <a:rPr kumimoji="1" lang="zh-CN" altLang="en-US"/>
              <a:t> </a:t>
            </a:r>
            <a:r>
              <a:rPr kumimoji="1" lang="en-US" altLang="zh-CN"/>
              <a:t>of</a:t>
            </a:r>
            <a:r>
              <a:rPr kumimoji="1" lang="zh-CN" altLang="en-US"/>
              <a:t> </a:t>
            </a:r>
            <a:r>
              <a:rPr kumimoji="1" lang="en-US" altLang="zh-CN"/>
              <a:t>skew</a:t>
            </a:r>
            <a:r>
              <a:rPr kumimoji="1" lang="zh-CN" altLang="en-US"/>
              <a:t> </a:t>
            </a:r>
            <a:r>
              <a:rPr kumimoji="1" lang="en-US" altLang="zh-CN"/>
              <a:t>by</a:t>
            </a:r>
            <a:r>
              <a:rPr kumimoji="1" lang="zh-CN" altLang="en-US"/>
              <a:t> </a:t>
            </a:r>
            <a:r>
              <a:rPr kumimoji="1" lang="en-US" altLang="zh-CN"/>
              <a:t>months.</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article</a:t>
            </a:r>
            <a:r>
              <a:rPr kumimoji="1" lang="zh-CN" altLang="en-US"/>
              <a:t> </a:t>
            </a:r>
            <a:r>
              <a:rPr kumimoji="1" lang="en-US" altLang="zh-CN"/>
              <a:t>named</a:t>
            </a:r>
            <a:r>
              <a:rPr kumimoji="1" lang="zh-CN" altLang="en-US"/>
              <a:t> </a:t>
            </a:r>
            <a:r>
              <a:rPr kumimoji="1" lang="en-US" altLang="zh-CN"/>
              <a:t>“</a:t>
            </a:r>
            <a:r>
              <a:rPr kumimoji="1" lang="en-US" altLang="zh-CN" err="1"/>
              <a:t>xingzhangzhao</a:t>
            </a:r>
            <a:r>
              <a:rPr kumimoji="1" lang="en-US" altLang="zh-CN"/>
              <a:t>”,</a:t>
            </a:r>
            <a:r>
              <a:rPr kumimoji="1" lang="zh-CN" altLang="en-US"/>
              <a:t> </a:t>
            </a:r>
            <a:r>
              <a:rPr kumimoji="1" lang="en-US" altLang="zh-CN"/>
              <a:t>the</a:t>
            </a:r>
            <a:r>
              <a:rPr kumimoji="1" lang="zh-CN" altLang="en-US"/>
              <a:t> </a:t>
            </a:r>
            <a:r>
              <a:rPr kumimoji="1" lang="en-US" altLang="zh-CN"/>
              <a:t>paper</a:t>
            </a:r>
            <a:r>
              <a:rPr kumimoji="1" lang="zh-CN" altLang="en-US"/>
              <a:t> </a:t>
            </a:r>
            <a:r>
              <a:rPr kumimoji="1" lang="en-US" altLang="zh-CN"/>
              <a:t>points</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the</a:t>
            </a:r>
            <a:r>
              <a:rPr kumimoji="1" lang="zh-CN" altLang="en-US"/>
              <a:t> </a:t>
            </a:r>
            <a:r>
              <a:rPr kumimoji="1" lang="en-US" altLang="zh-CN"/>
              <a:t>difference</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issue</a:t>
            </a:r>
            <a:r>
              <a:rPr kumimoji="1" lang="zh-CN" altLang="en-US"/>
              <a:t> </a:t>
            </a:r>
            <a:r>
              <a:rPr kumimoji="1" lang="en-US" altLang="zh-CN"/>
              <a:t>date</a:t>
            </a:r>
            <a:r>
              <a:rPr kumimoji="1" lang="zh-CN" altLang="en-US"/>
              <a:t> </a:t>
            </a:r>
            <a:r>
              <a:rPr kumimoji="1" lang="en-US" altLang="zh-CN"/>
              <a:t>and</a:t>
            </a:r>
            <a:r>
              <a:rPr kumimoji="1" lang="zh-CN" altLang="en-US"/>
              <a:t> </a:t>
            </a:r>
            <a:r>
              <a:rPr kumimoji="1" lang="en-US" altLang="zh-CN"/>
              <a:t>the</a:t>
            </a:r>
            <a:r>
              <a:rPr kumimoji="1" lang="zh-CN" altLang="en-US"/>
              <a:t> </a:t>
            </a:r>
            <a:r>
              <a:rPr kumimoji="1" lang="en-US" altLang="zh-CN"/>
              <a:t>maturity</a:t>
            </a:r>
            <a:r>
              <a:rPr kumimoji="1" lang="zh-CN" altLang="en-US"/>
              <a:t> </a:t>
            </a:r>
            <a:r>
              <a:rPr kumimoji="1" lang="en-US" altLang="zh-CN"/>
              <a:t>date</a:t>
            </a:r>
            <a:r>
              <a:rPr kumimoji="1" lang="zh-CN" altLang="en-US"/>
              <a:t> </a:t>
            </a:r>
            <a:r>
              <a:rPr kumimoji="1" lang="en-US" altLang="zh-CN"/>
              <a:t>is</a:t>
            </a:r>
            <a:r>
              <a:rPr kumimoji="1" lang="zh-CN" altLang="en-US"/>
              <a:t> </a:t>
            </a:r>
            <a:r>
              <a:rPr kumimoji="1" lang="en-US" altLang="zh-CN"/>
              <a:t>around</a:t>
            </a:r>
            <a:r>
              <a:rPr kumimoji="1" lang="zh-CN" altLang="en-US"/>
              <a:t> </a:t>
            </a:r>
            <a:r>
              <a:rPr kumimoji="1" lang="en-US" altLang="zh-CN"/>
              <a:t>10</a:t>
            </a:r>
            <a:r>
              <a:rPr kumimoji="1" lang="zh-CN" altLang="en-US"/>
              <a:t> </a:t>
            </a:r>
            <a:r>
              <a:rPr kumimoji="1" lang="en-US" altLang="zh-CN"/>
              <a:t>to</a:t>
            </a:r>
            <a:r>
              <a:rPr kumimoji="1" lang="zh-CN" altLang="en-US"/>
              <a:t> </a:t>
            </a:r>
            <a:r>
              <a:rPr kumimoji="1" lang="en-US" altLang="zh-CN"/>
              <a:t>60</a:t>
            </a:r>
            <a:r>
              <a:rPr kumimoji="1" lang="zh-CN" altLang="en-US"/>
              <a:t> </a:t>
            </a:r>
            <a:r>
              <a:rPr kumimoji="1" lang="en-US" altLang="zh-CN"/>
              <a:t>days.</a:t>
            </a:r>
            <a:r>
              <a:rPr kumimoji="0" lang="zh-CN" altLang="en-US" sz="1200"/>
              <a:t> </a:t>
            </a:r>
            <a:r>
              <a:rPr kumimoji="0" lang="en-US" altLang="zh-CN" sz="1200"/>
              <a:t>So</a:t>
            </a:r>
            <a:r>
              <a:rPr kumimoji="0" lang="zh-CN" altLang="en-US" sz="1200"/>
              <a:t>，</a:t>
            </a:r>
            <a:r>
              <a:rPr kumimoji="1" lang="en-US" altLang="zh-CN" sz="1200"/>
              <a:t>For</a:t>
            </a:r>
            <a:r>
              <a:rPr kumimoji="1" lang="zh-CN" altLang="en-US" sz="1200"/>
              <a:t> </a:t>
            </a:r>
            <a:r>
              <a:rPr kumimoji="1" lang="en-US" altLang="zh-CN" sz="1200"/>
              <a:t>example,</a:t>
            </a:r>
            <a:r>
              <a:rPr kumimoji="1" lang="zh-CN" altLang="en-US" sz="1200"/>
              <a:t> </a:t>
            </a:r>
            <a:r>
              <a:rPr kumimoji="1" lang="en-US" altLang="zh-CN" sz="1200"/>
              <a:t>if</a:t>
            </a:r>
            <a:r>
              <a:rPr kumimoji="1" lang="zh-CN" altLang="en-US" sz="1200"/>
              <a:t> </a:t>
            </a:r>
            <a:r>
              <a:rPr kumimoji="1" lang="en-US" altLang="zh-CN" sz="1200"/>
              <a:t>the</a:t>
            </a:r>
            <a:r>
              <a:rPr kumimoji="1" lang="zh-CN" altLang="en-US" sz="1200"/>
              <a:t> </a:t>
            </a:r>
            <a:r>
              <a:rPr kumimoji="1" lang="en-US" altLang="zh-CN" sz="1200"/>
              <a:t>maturity</a:t>
            </a:r>
            <a:r>
              <a:rPr kumimoji="1" lang="zh-CN" altLang="en-US" sz="1200"/>
              <a:t> </a:t>
            </a:r>
            <a:r>
              <a:rPr kumimoji="1" lang="en-US" altLang="zh-CN" sz="1200"/>
              <a:t>date</a:t>
            </a:r>
            <a:r>
              <a:rPr kumimoji="1" lang="zh-CN" altLang="en-US" sz="1200"/>
              <a:t> </a:t>
            </a:r>
            <a:r>
              <a:rPr kumimoji="1" lang="en-US" altLang="zh-CN" sz="1200"/>
              <a:t>is</a:t>
            </a:r>
            <a:r>
              <a:rPr kumimoji="1" lang="zh-CN" altLang="en-US" sz="1200"/>
              <a:t> </a:t>
            </a:r>
            <a:r>
              <a:rPr kumimoji="1" lang="en-US" altLang="zh-CN" sz="1200"/>
              <a:t>Jan</a:t>
            </a:r>
            <a:r>
              <a:rPr kumimoji="1" lang="zh-CN" altLang="en-US" sz="1200"/>
              <a:t> </a:t>
            </a:r>
            <a:r>
              <a:rPr kumimoji="1" lang="en-US" altLang="zh-CN" sz="1200"/>
              <a:t>31,</a:t>
            </a:r>
            <a:r>
              <a:rPr kumimoji="1" lang="zh-CN" altLang="en-US" sz="1200"/>
              <a:t> </a:t>
            </a:r>
            <a:r>
              <a:rPr kumimoji="1" lang="en-US" altLang="zh-CN" sz="1200"/>
              <a:t>2021.</a:t>
            </a:r>
            <a:r>
              <a:rPr kumimoji="1" lang="zh-CN" altLang="en-US" sz="1200"/>
              <a:t> </a:t>
            </a:r>
            <a:r>
              <a:rPr kumimoji="1" lang="en-US" altLang="zh-CN" sz="1200"/>
              <a:t>the</a:t>
            </a:r>
            <a:r>
              <a:rPr kumimoji="1" lang="zh-CN" altLang="en-US" sz="1200"/>
              <a:t> </a:t>
            </a:r>
            <a:r>
              <a:rPr kumimoji="1" lang="en-US" altLang="zh-CN" sz="1200"/>
              <a:t>issue</a:t>
            </a:r>
            <a:r>
              <a:rPr kumimoji="1" lang="zh-CN" altLang="en-US" sz="1200"/>
              <a:t> </a:t>
            </a:r>
            <a:r>
              <a:rPr kumimoji="1" lang="en-US" altLang="zh-CN" sz="1200"/>
              <a:t>dates</a:t>
            </a:r>
            <a:r>
              <a:rPr kumimoji="1" lang="zh-CN" altLang="en-US" sz="1200"/>
              <a:t> </a:t>
            </a:r>
            <a:r>
              <a:rPr kumimoji="1" lang="en-US" altLang="zh-CN" sz="1200"/>
              <a:t>should</a:t>
            </a:r>
            <a:r>
              <a:rPr kumimoji="1" lang="zh-CN" altLang="en-US" sz="1200"/>
              <a:t> </a:t>
            </a:r>
            <a:r>
              <a:rPr kumimoji="1" lang="en-US" altLang="zh-CN" sz="1200"/>
              <a:t>between</a:t>
            </a:r>
            <a:r>
              <a:rPr kumimoji="1" lang="zh-CN" altLang="en-US" sz="1200"/>
              <a:t> </a:t>
            </a:r>
            <a:r>
              <a:rPr kumimoji="1" lang="en-US" altLang="zh-CN" sz="1200"/>
              <a:t>Dec</a:t>
            </a:r>
            <a:r>
              <a:rPr kumimoji="1" lang="zh-CN" altLang="en-US" sz="1200"/>
              <a:t> </a:t>
            </a:r>
            <a:r>
              <a:rPr kumimoji="1" lang="en-US" altLang="zh-CN" sz="1200"/>
              <a:t>2,</a:t>
            </a:r>
            <a:r>
              <a:rPr kumimoji="1" lang="zh-CN" altLang="en-US" sz="1200"/>
              <a:t> </a:t>
            </a:r>
            <a:r>
              <a:rPr kumimoji="1" lang="en-US" altLang="zh-CN" sz="1200"/>
              <a:t>2020,</a:t>
            </a:r>
            <a:r>
              <a:rPr kumimoji="1" lang="zh-CN" altLang="en-US" sz="1200"/>
              <a:t> </a:t>
            </a:r>
            <a:r>
              <a:rPr kumimoji="1" lang="en-US" altLang="zh-CN" sz="1200"/>
              <a:t>to</a:t>
            </a:r>
            <a:r>
              <a:rPr kumimoji="1" lang="zh-CN" altLang="en-US" sz="1200"/>
              <a:t> </a:t>
            </a:r>
            <a:r>
              <a:rPr kumimoji="1" lang="en-US" altLang="zh-CN" sz="1200"/>
              <a:t>Jan</a:t>
            </a:r>
            <a:r>
              <a:rPr kumimoji="1" lang="zh-CN" altLang="en-US" sz="1200"/>
              <a:t> </a:t>
            </a:r>
            <a:r>
              <a:rPr kumimoji="1" lang="en-US" altLang="zh-CN" sz="1200"/>
              <a:t>21,</a:t>
            </a:r>
            <a:r>
              <a:rPr kumimoji="1" lang="zh-CN" altLang="en-US" sz="1200"/>
              <a:t> </a:t>
            </a:r>
            <a:r>
              <a:rPr kumimoji="1" lang="en-US" altLang="zh-CN" sz="1200"/>
              <a:t>2021.</a:t>
            </a:r>
            <a:endParaRPr kumimoji="1" lang="zh-CN" altLang="en-US" sz="1200"/>
          </a:p>
        </p:txBody>
      </p:sp>
      <p:sp>
        <p:nvSpPr>
          <p:cNvPr id="4" name="灯片编号占位符 3"/>
          <p:cNvSpPr>
            <a:spLocks noGrp="1"/>
          </p:cNvSpPr>
          <p:nvPr>
            <p:ph type="sldNum" sz="quarter" idx="5"/>
          </p:nvPr>
        </p:nvSpPr>
        <p:spPr/>
        <p:txBody>
          <a:bodyPr/>
          <a:lstStyle/>
          <a:p>
            <a:fld id="{D60C56AF-DB85-1B4D-AC28-856D03350F5F}" type="slidenum">
              <a:rPr lang="en-US" smtClean="0"/>
              <a:t>9</a:t>
            </a:fld>
            <a:endParaRPr lang="en-US"/>
          </a:p>
        </p:txBody>
      </p:sp>
    </p:spTree>
    <p:extLst>
      <p:ext uri="{BB962C8B-B14F-4D97-AF65-F5344CB8AC3E}">
        <p14:creationId xmlns:p14="http://schemas.microsoft.com/office/powerpoint/2010/main" val="183932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5.jpeg"/><Relationship Id="rId7"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mtrade.fr/blog_simtrade/fama-macbeth-two-step-regression-method/"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finance.yahoo.com/quote/%5EHSI?p=%5EHSI" TargetMode="External"/><Relationship Id="rId4" Type="http://schemas.openxmlformats.org/officeDocument/2006/relationships/hyperlink" Target="https://en.wikipedia.org/wiki/Option_naming_conven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16.jpe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0000" r="20000"/>
          <a:stretch>
            <a:fillRect/>
          </a:stretch>
        </p:blipFill>
        <p:spPr>
          <a:xfrm>
            <a:off x="-1" y="-38100"/>
            <a:ext cx="18288000" cy="10287000"/>
          </a:xfrm>
          <a:prstGeom prst="rect">
            <a:avLst/>
          </a:prstGeom>
        </p:spPr>
      </p:pic>
      <p:sp>
        <p:nvSpPr>
          <p:cNvPr id="3" name="AutoShape 3"/>
          <p:cNvSpPr/>
          <p:nvPr/>
        </p:nvSpPr>
        <p:spPr>
          <a:xfrm>
            <a:off x="1411815" y="6585624"/>
            <a:ext cx="12114058" cy="0"/>
          </a:xfrm>
          <a:prstGeom prst="line">
            <a:avLst/>
          </a:prstGeom>
          <a:ln w="66675" cap="flat">
            <a:solidFill>
              <a:srgbClr val="2254C5"/>
            </a:solidFill>
            <a:prstDash val="solid"/>
            <a:headEnd type="none" w="sm" len="sm"/>
            <a:tailEnd type="none" w="sm" len="sm"/>
          </a:ln>
        </p:spPr>
      </p:sp>
      <p:sp>
        <p:nvSpPr>
          <p:cNvPr id="4" name="TextBox 4"/>
          <p:cNvSpPr txBox="1"/>
          <p:nvPr/>
        </p:nvSpPr>
        <p:spPr>
          <a:xfrm>
            <a:off x="1142911" y="3439739"/>
            <a:ext cx="16002177" cy="2630977"/>
          </a:xfrm>
          <a:prstGeom prst="rect">
            <a:avLst/>
          </a:prstGeom>
        </p:spPr>
        <p:txBody>
          <a:bodyPr lIns="0" tIns="0" rIns="0" bIns="0" rtlCol="0" anchor="t">
            <a:spAutoFit/>
          </a:bodyPr>
          <a:lstStyle/>
          <a:p>
            <a:pPr>
              <a:lnSpc>
                <a:spcPts val="23549"/>
              </a:lnSpc>
            </a:pPr>
            <a:r>
              <a:rPr lang="en-US" sz="11500">
                <a:solidFill>
                  <a:srgbClr val="2254C5"/>
                </a:solidFill>
                <a:latin typeface="Montserrat Semi-Bold Bold"/>
              </a:rPr>
              <a:t>HSI Investing Tool</a:t>
            </a:r>
          </a:p>
        </p:txBody>
      </p:sp>
      <p:sp>
        <p:nvSpPr>
          <p:cNvPr id="12" name="TextBox 12"/>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a:t>
            </a:r>
            <a:r>
              <a:rPr lang="en-US" altLang="zh-CN" sz="1656">
                <a:solidFill>
                  <a:srgbClr val="2254C5"/>
                </a:solidFill>
                <a:latin typeface="Montserrat Classic"/>
              </a:rPr>
              <a:t>Fintech</a:t>
            </a:r>
            <a:r>
              <a:rPr lang="en-US" sz="1656">
                <a:solidFill>
                  <a:srgbClr val="2254C5"/>
                </a:solidFill>
                <a:latin typeface="Montserrat Classic"/>
              </a:rPr>
              <a:t> Consulting </a:t>
            </a:r>
          </a:p>
        </p:txBody>
      </p:sp>
      <p:sp>
        <p:nvSpPr>
          <p:cNvPr id="5" name="TextBox 5">
            <a:extLst>
              <a:ext uri="{FF2B5EF4-FFF2-40B4-BE49-F238E27FC236}">
                <a16:creationId xmlns:a16="http://schemas.microsoft.com/office/drawing/2014/main" id="{11E72364-AA86-1DF5-0CF2-EBD904B383EC}"/>
              </a:ext>
            </a:extLst>
          </p:cNvPr>
          <p:cNvSpPr txBox="1"/>
          <p:nvPr/>
        </p:nvSpPr>
        <p:spPr>
          <a:xfrm>
            <a:off x="7010399" y="6921381"/>
            <a:ext cx="9687339" cy="262444"/>
          </a:xfrm>
          <a:prstGeom prst="rect">
            <a:avLst/>
          </a:prstGeom>
        </p:spPr>
        <p:txBody>
          <a:bodyPr wrap="square" lIns="0" tIns="0" rIns="0" bIns="0" rtlCol="0" anchor="t">
            <a:spAutoFit/>
          </a:bodyPr>
          <a:lstStyle/>
          <a:p>
            <a:pPr>
              <a:lnSpc>
                <a:spcPts val="2318"/>
              </a:lnSpc>
            </a:pPr>
            <a:r>
              <a:rPr lang="en-US" sz="1656">
                <a:solidFill>
                  <a:srgbClr val="2254C5"/>
                </a:solidFill>
                <a:latin typeface="Montserrat Classic"/>
              </a:rPr>
              <a:t>Chen </a:t>
            </a:r>
            <a:r>
              <a:rPr lang="en-US" sz="1656" err="1">
                <a:solidFill>
                  <a:srgbClr val="2254C5"/>
                </a:solidFill>
                <a:latin typeface="Montserrat Classic"/>
              </a:rPr>
              <a:t>Hongyu</a:t>
            </a:r>
            <a:r>
              <a:rPr lang="en-US" sz="1656">
                <a:solidFill>
                  <a:srgbClr val="2254C5"/>
                </a:solidFill>
                <a:latin typeface="Montserrat Classic"/>
              </a:rPr>
              <a:t>,  Hao </a:t>
            </a:r>
            <a:r>
              <a:rPr lang="en-US" sz="1656" err="1">
                <a:solidFill>
                  <a:srgbClr val="2254C5"/>
                </a:solidFill>
                <a:latin typeface="Montserrat Classic"/>
              </a:rPr>
              <a:t>Xinyu</a:t>
            </a:r>
            <a:r>
              <a:rPr lang="en-US" altLang="zh-CN" sz="1656">
                <a:solidFill>
                  <a:srgbClr val="2254C5"/>
                </a:solidFill>
                <a:latin typeface="Montserrat Classic"/>
              </a:rPr>
              <a:t>, Wang </a:t>
            </a:r>
            <a:r>
              <a:rPr lang="en-US" altLang="zh-CN" sz="1656" err="1">
                <a:solidFill>
                  <a:srgbClr val="2254C5"/>
                </a:solidFill>
                <a:latin typeface="Montserrat Classic"/>
              </a:rPr>
              <a:t>Keyang</a:t>
            </a:r>
            <a:r>
              <a:rPr lang="en-US" altLang="zh-CN" sz="1656">
                <a:solidFill>
                  <a:srgbClr val="2254C5"/>
                </a:solidFill>
                <a:latin typeface="Montserrat Classic"/>
              </a:rPr>
              <a:t>,</a:t>
            </a:r>
            <a:r>
              <a:rPr lang="en-US" sz="1656">
                <a:solidFill>
                  <a:srgbClr val="2254C5"/>
                </a:solidFill>
                <a:latin typeface="Montserrat Classic"/>
              </a:rPr>
              <a:t> Wang </a:t>
            </a:r>
            <a:r>
              <a:rPr lang="en-US" sz="1656" err="1">
                <a:solidFill>
                  <a:srgbClr val="2254C5"/>
                </a:solidFill>
                <a:latin typeface="Montserrat Classic"/>
              </a:rPr>
              <a:t>Yiduo</a:t>
            </a:r>
            <a:r>
              <a:rPr lang="en-US" sz="1656">
                <a:solidFill>
                  <a:srgbClr val="2254C5"/>
                </a:solidFill>
                <a:latin typeface="Montserrat Classic"/>
              </a:rPr>
              <a:t>, Tang </a:t>
            </a:r>
            <a:r>
              <a:rPr lang="en-US" sz="1656" err="1">
                <a:solidFill>
                  <a:srgbClr val="2254C5"/>
                </a:solidFill>
                <a:latin typeface="Montserrat Classic"/>
              </a:rPr>
              <a:t>Yufan</a:t>
            </a:r>
            <a:r>
              <a:rPr lang="en-US" sz="1656">
                <a:solidFill>
                  <a:srgbClr val="2254C5"/>
                </a:solidFill>
                <a:latin typeface="Montserrat Classic"/>
              </a:rPr>
              <a:t>, Zhang Yue</a:t>
            </a:r>
          </a:p>
        </p:txBody>
      </p:sp>
      <p:sp>
        <p:nvSpPr>
          <p:cNvPr id="8" name="TextBox 7">
            <a:extLst>
              <a:ext uri="{FF2B5EF4-FFF2-40B4-BE49-F238E27FC236}">
                <a16:creationId xmlns:a16="http://schemas.microsoft.com/office/drawing/2014/main" id="{B4112A7C-E9A0-D9A4-DA34-4A44008F9F52}"/>
              </a:ext>
            </a:extLst>
          </p:cNvPr>
          <p:cNvSpPr txBox="1"/>
          <p:nvPr/>
        </p:nvSpPr>
        <p:spPr>
          <a:xfrm>
            <a:off x="1394882" y="6921381"/>
            <a:ext cx="9279466" cy="358303"/>
          </a:xfrm>
          <a:prstGeom prst="rect">
            <a:avLst/>
          </a:prstGeom>
          <a:noFill/>
        </p:spPr>
        <p:txBody>
          <a:bodyPr wrap="square">
            <a:spAutoFit/>
          </a:bodyPr>
          <a:lstStyle/>
          <a:p>
            <a:pPr>
              <a:lnSpc>
                <a:spcPts val="2318"/>
              </a:lnSpc>
            </a:pPr>
            <a:r>
              <a:rPr lang="en-US" sz="1800">
                <a:solidFill>
                  <a:srgbClr val="2254C5"/>
                </a:solidFill>
                <a:latin typeface="Montserrat Classic"/>
              </a:rPr>
              <a:t>Group2</a:t>
            </a:r>
          </a:p>
        </p:txBody>
      </p:sp>
      <p:grpSp>
        <p:nvGrpSpPr>
          <p:cNvPr id="9" name="Group 11">
            <a:extLst>
              <a:ext uri="{FF2B5EF4-FFF2-40B4-BE49-F238E27FC236}">
                <a16:creationId xmlns:a16="http://schemas.microsoft.com/office/drawing/2014/main" id="{899E733B-4118-09C7-E157-87CB249073A6}"/>
              </a:ext>
            </a:extLst>
          </p:cNvPr>
          <p:cNvGrpSpPr/>
          <p:nvPr/>
        </p:nvGrpSpPr>
        <p:grpSpPr>
          <a:xfrm>
            <a:off x="-7162800" y="8343900"/>
            <a:ext cx="6346341" cy="3706742"/>
            <a:chOff x="0" y="0"/>
            <a:chExt cx="9197614" cy="5372100"/>
          </a:xfrm>
        </p:grpSpPr>
        <p:sp>
          <p:nvSpPr>
            <p:cNvPr id="10" name="Freeform 12">
              <a:extLst>
                <a:ext uri="{FF2B5EF4-FFF2-40B4-BE49-F238E27FC236}">
                  <a16:creationId xmlns:a16="http://schemas.microsoft.com/office/drawing/2014/main" id="{0E1D44DE-5A00-8401-1D42-B07ED987A021}"/>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2" name="TextBox 10">
            <a:extLst>
              <a:ext uri="{FF2B5EF4-FFF2-40B4-BE49-F238E27FC236}">
                <a16:creationId xmlns:a16="http://schemas.microsoft.com/office/drawing/2014/main" id="{6EA231A5-5CE7-F817-8FC1-3C73D6EE7680}"/>
              </a:ext>
            </a:extLst>
          </p:cNvPr>
          <p:cNvSpPr txBox="1"/>
          <p:nvPr/>
        </p:nvSpPr>
        <p:spPr>
          <a:xfrm>
            <a:off x="1057147" y="1306989"/>
            <a:ext cx="3210053" cy="1169511"/>
          </a:xfrm>
          <a:prstGeom prst="rect">
            <a:avLst/>
          </a:prstGeom>
        </p:spPr>
        <p:txBody>
          <a:bodyPr wrap="square" lIns="0" tIns="0" rIns="0" bIns="0" rtlCol="0" anchor="t">
            <a:spAutoFit/>
          </a:bodyPr>
          <a:lstStyle/>
          <a:p>
            <a:pPr>
              <a:lnSpc>
                <a:spcPts val="9604"/>
              </a:lnSpc>
            </a:pPr>
            <a:r>
              <a:rPr lang="en-US" altLang="zh-CN" sz="6860">
                <a:solidFill>
                  <a:srgbClr val="2254C5"/>
                </a:solidFill>
                <a:latin typeface="Montserrat Semi-Bold Bold"/>
              </a:rPr>
              <a:t>Skew</a:t>
            </a:r>
            <a:r>
              <a:rPr lang="zh-CN" altLang="en-US" sz="6860">
                <a:solidFill>
                  <a:srgbClr val="2254C5"/>
                </a:solidFill>
                <a:latin typeface="Montserrat Semi-Bold Bold"/>
              </a:rPr>
              <a:t> </a:t>
            </a:r>
            <a:endParaRPr lang="en-US" sz="6860">
              <a:solidFill>
                <a:srgbClr val="2254C5"/>
              </a:solidFill>
              <a:latin typeface="Montserrat Semi-Bold Bold"/>
            </a:endParaRPr>
          </a:p>
        </p:txBody>
      </p:sp>
      <p:sp>
        <p:nvSpPr>
          <p:cNvPr id="5" name="文本框 4">
            <a:extLst>
              <a:ext uri="{FF2B5EF4-FFF2-40B4-BE49-F238E27FC236}">
                <a16:creationId xmlns:a16="http://schemas.microsoft.com/office/drawing/2014/main" id="{C4F717C9-F7B2-E2E9-9AFC-1427D38AD6F7}"/>
              </a:ext>
            </a:extLst>
          </p:cNvPr>
          <p:cNvSpPr txBox="1"/>
          <p:nvPr/>
        </p:nvSpPr>
        <p:spPr>
          <a:xfrm>
            <a:off x="954702" y="4629644"/>
            <a:ext cx="8949505" cy="1754326"/>
          </a:xfrm>
          <a:prstGeom prst="rect">
            <a:avLst/>
          </a:prstGeom>
          <a:noFill/>
        </p:spPr>
        <p:txBody>
          <a:bodyPr wrap="square" rtlCol="0">
            <a:spAutoFit/>
          </a:bodyPr>
          <a:lstStyle/>
          <a:p>
            <a:r>
              <a:rPr kumimoji="1" lang="en-US" altLang="zh-CN" sz="3600" b="1">
                <a:solidFill>
                  <a:srgbClr val="2154C5"/>
                </a:solidFill>
              </a:rPr>
              <a:t>SKEW</a:t>
            </a:r>
            <a:r>
              <a:rPr kumimoji="1" lang="zh-CN" altLang="en-US" sz="3600" b="1">
                <a:solidFill>
                  <a:srgbClr val="2154C5"/>
                </a:solidFill>
              </a:rPr>
              <a:t> </a:t>
            </a:r>
            <a:r>
              <a:rPr kumimoji="1" lang="en-US" altLang="zh-CN" sz="3600" b="1">
                <a:solidFill>
                  <a:srgbClr val="2154C5"/>
                </a:solidFill>
              </a:rPr>
              <a:t>=</a:t>
            </a:r>
            <a:r>
              <a:rPr kumimoji="1" lang="zh-CN" altLang="en-US" sz="3600" b="1">
                <a:solidFill>
                  <a:srgbClr val="2154C5"/>
                </a:solidFill>
              </a:rPr>
              <a:t>  </a:t>
            </a:r>
            <a:r>
              <a:rPr kumimoji="1" lang="en-US" altLang="zh-CN" sz="3600" b="1">
                <a:solidFill>
                  <a:srgbClr val="2154C5"/>
                </a:solidFill>
              </a:rPr>
              <a:t>Implied</a:t>
            </a:r>
            <a:r>
              <a:rPr kumimoji="1" lang="zh-CN" altLang="en-US" sz="3600" b="1">
                <a:solidFill>
                  <a:srgbClr val="2154C5"/>
                </a:solidFill>
              </a:rPr>
              <a:t> </a:t>
            </a:r>
            <a:r>
              <a:rPr kumimoji="1" lang="en-US" altLang="zh-CN" sz="3600" b="1">
                <a:solidFill>
                  <a:srgbClr val="2154C5"/>
                </a:solidFill>
              </a:rPr>
              <a:t>Volatility</a:t>
            </a:r>
            <a:r>
              <a:rPr kumimoji="1" lang="zh-CN" altLang="en-US" sz="3600" b="1">
                <a:solidFill>
                  <a:srgbClr val="2154C5"/>
                </a:solidFill>
              </a:rPr>
              <a:t> </a:t>
            </a:r>
            <a:r>
              <a:rPr kumimoji="1" lang="en-US" altLang="zh-CN" sz="3600" b="1">
                <a:solidFill>
                  <a:srgbClr val="2154C5"/>
                </a:solidFill>
              </a:rPr>
              <a:t>of</a:t>
            </a:r>
            <a:r>
              <a:rPr kumimoji="1" lang="zh-CN" altLang="en-US" sz="3600" b="1">
                <a:solidFill>
                  <a:srgbClr val="2154C5"/>
                </a:solidFill>
              </a:rPr>
              <a:t> </a:t>
            </a:r>
            <a:r>
              <a:rPr kumimoji="1" lang="en-US" altLang="zh-CN" sz="3600" b="1">
                <a:solidFill>
                  <a:srgbClr val="2154C5"/>
                </a:solidFill>
              </a:rPr>
              <a:t>OTM</a:t>
            </a:r>
            <a:r>
              <a:rPr kumimoji="1" lang="zh-CN" altLang="en-US" sz="3600" b="1">
                <a:solidFill>
                  <a:srgbClr val="2154C5"/>
                </a:solidFill>
              </a:rPr>
              <a:t> </a:t>
            </a:r>
            <a:r>
              <a:rPr kumimoji="1" lang="en-US" altLang="zh-CN" sz="3600" b="1">
                <a:solidFill>
                  <a:srgbClr val="2154C5"/>
                </a:solidFill>
              </a:rPr>
              <a:t>put</a:t>
            </a:r>
            <a:r>
              <a:rPr kumimoji="1" lang="zh-CN" altLang="en-US" sz="3600" b="1">
                <a:solidFill>
                  <a:srgbClr val="2154C5"/>
                </a:solidFill>
              </a:rPr>
              <a:t> </a:t>
            </a:r>
            <a:endParaRPr kumimoji="1" lang="en-AU" altLang="zh-CN" sz="3600" b="1">
              <a:solidFill>
                <a:srgbClr val="2154C5"/>
              </a:solidFill>
            </a:endParaRPr>
          </a:p>
          <a:p>
            <a:pPr algn="ctr"/>
            <a:r>
              <a:rPr kumimoji="1" lang="en-US" altLang="zh-CN" sz="3600" b="1">
                <a:solidFill>
                  <a:srgbClr val="2154C5"/>
                </a:solidFill>
              </a:rPr>
              <a:t>- </a:t>
            </a:r>
          </a:p>
          <a:p>
            <a:pPr algn="ctr"/>
            <a:r>
              <a:rPr kumimoji="1" lang="en-US" altLang="zh-CN" sz="3600" b="1">
                <a:solidFill>
                  <a:srgbClr val="2154C5"/>
                </a:solidFill>
              </a:rPr>
              <a:t>Implied</a:t>
            </a:r>
            <a:r>
              <a:rPr kumimoji="1" lang="zh-CN" altLang="en-US" sz="3600" b="1">
                <a:solidFill>
                  <a:srgbClr val="2154C5"/>
                </a:solidFill>
              </a:rPr>
              <a:t> </a:t>
            </a:r>
            <a:r>
              <a:rPr kumimoji="1" lang="en-US" altLang="zh-CN" sz="3600" b="1">
                <a:solidFill>
                  <a:srgbClr val="2154C5"/>
                </a:solidFill>
              </a:rPr>
              <a:t>Volatility</a:t>
            </a:r>
            <a:r>
              <a:rPr kumimoji="1" lang="zh-CN" altLang="en-US" sz="3600" b="1">
                <a:solidFill>
                  <a:srgbClr val="2154C5"/>
                </a:solidFill>
              </a:rPr>
              <a:t> </a:t>
            </a:r>
            <a:r>
              <a:rPr kumimoji="1" lang="en-US" altLang="zh-CN" sz="3600" b="1">
                <a:solidFill>
                  <a:srgbClr val="2154C5"/>
                </a:solidFill>
              </a:rPr>
              <a:t>of</a:t>
            </a:r>
            <a:r>
              <a:rPr kumimoji="1" lang="zh-CN" altLang="en-US" sz="3600" b="1">
                <a:solidFill>
                  <a:srgbClr val="2154C5"/>
                </a:solidFill>
              </a:rPr>
              <a:t> </a:t>
            </a:r>
            <a:r>
              <a:rPr kumimoji="1" lang="en-US" altLang="zh-CN" sz="3600" b="1">
                <a:solidFill>
                  <a:srgbClr val="2154C5"/>
                </a:solidFill>
              </a:rPr>
              <a:t>ATM</a:t>
            </a:r>
            <a:r>
              <a:rPr kumimoji="1" lang="zh-CN" altLang="en-US" sz="3600" b="1">
                <a:solidFill>
                  <a:srgbClr val="2154C5"/>
                </a:solidFill>
              </a:rPr>
              <a:t> </a:t>
            </a:r>
            <a:r>
              <a:rPr kumimoji="1" lang="en-US" altLang="zh-CN" sz="3600" b="1">
                <a:solidFill>
                  <a:srgbClr val="2154C5"/>
                </a:solidFill>
              </a:rPr>
              <a:t>call</a:t>
            </a:r>
            <a:r>
              <a:rPr kumimoji="1" lang="zh-CN" altLang="en-US" sz="3600" b="1">
                <a:solidFill>
                  <a:srgbClr val="2154C5"/>
                </a:solidFill>
              </a:rPr>
              <a:t> </a:t>
            </a:r>
          </a:p>
        </p:txBody>
      </p:sp>
      <p:sp>
        <p:nvSpPr>
          <p:cNvPr id="6" name="TextBox 12">
            <a:extLst>
              <a:ext uri="{FF2B5EF4-FFF2-40B4-BE49-F238E27FC236}">
                <a16:creationId xmlns:a16="http://schemas.microsoft.com/office/drawing/2014/main" id="{E6135026-9F9E-29DC-ABD8-D10236FD50D4}"/>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grpSp>
        <p:nvGrpSpPr>
          <p:cNvPr id="25" name="组合 24">
            <a:extLst>
              <a:ext uri="{FF2B5EF4-FFF2-40B4-BE49-F238E27FC236}">
                <a16:creationId xmlns:a16="http://schemas.microsoft.com/office/drawing/2014/main" id="{027EC848-73D5-3193-BB0D-58288FA3AAE0}"/>
              </a:ext>
            </a:extLst>
          </p:cNvPr>
          <p:cNvGrpSpPr/>
          <p:nvPr/>
        </p:nvGrpSpPr>
        <p:grpSpPr>
          <a:xfrm>
            <a:off x="920988" y="2790266"/>
            <a:ext cx="7862046" cy="782908"/>
            <a:chOff x="0" y="0"/>
            <a:chExt cx="9285238" cy="536851"/>
          </a:xfrm>
        </p:grpSpPr>
        <p:sp>
          <p:nvSpPr>
            <p:cNvPr id="26" name="圆角矩形 25">
              <a:extLst>
                <a:ext uri="{FF2B5EF4-FFF2-40B4-BE49-F238E27FC236}">
                  <a16:creationId xmlns:a16="http://schemas.microsoft.com/office/drawing/2014/main" id="{45096E1B-EBD2-3E61-CBD1-7CE53CD95934}"/>
                </a:ext>
              </a:extLst>
            </p:cNvPr>
            <p:cNvSpPr/>
            <p:nvPr/>
          </p:nvSpPr>
          <p:spPr>
            <a:xfrm>
              <a:off x="0" y="0"/>
              <a:ext cx="9285238" cy="536851"/>
            </a:xfrm>
            <a:prstGeom prst="roundRect">
              <a:avLst/>
            </a:prstGeom>
            <a:solidFill>
              <a:srgbClr val="2154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圆角矩形 4">
              <a:extLst>
                <a:ext uri="{FF2B5EF4-FFF2-40B4-BE49-F238E27FC236}">
                  <a16:creationId xmlns:a16="http://schemas.microsoft.com/office/drawing/2014/main" id="{C28D1A45-5E58-6515-4C37-EE27F2BB6074}"/>
                </a:ext>
              </a:extLst>
            </p:cNvPr>
            <p:cNvSpPr txBox="1"/>
            <p:nvPr/>
          </p:nvSpPr>
          <p:spPr>
            <a:xfrm>
              <a:off x="26206" y="26207"/>
              <a:ext cx="6853836" cy="51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3600" kern="1200"/>
                <a:t>CALCULATION:</a:t>
              </a:r>
              <a:endParaRPr lang="zh-CN" sz="3600" kern="1200"/>
            </a:p>
          </p:txBody>
        </p:sp>
      </p:grpSp>
      <p:pic>
        <p:nvPicPr>
          <p:cNvPr id="15" name="Picture 14">
            <a:extLst>
              <a:ext uri="{FF2B5EF4-FFF2-40B4-BE49-F238E27FC236}">
                <a16:creationId xmlns:a16="http://schemas.microsoft.com/office/drawing/2014/main" id="{220981BD-2AC1-D2D5-6B7B-5F28A062D1A7}"/>
              </a:ext>
            </a:extLst>
          </p:cNvPr>
          <p:cNvPicPr>
            <a:picLocks noChangeAspect="1"/>
          </p:cNvPicPr>
          <p:nvPr/>
        </p:nvPicPr>
        <p:blipFill>
          <a:blip r:embed="rId3"/>
          <a:stretch>
            <a:fillRect/>
          </a:stretch>
        </p:blipFill>
        <p:spPr>
          <a:xfrm>
            <a:off x="9518251" y="2828485"/>
            <a:ext cx="7655898" cy="5386559"/>
          </a:xfrm>
          <a:prstGeom prst="rect">
            <a:avLst/>
          </a:prstGeom>
        </p:spPr>
      </p:pic>
      <p:sp>
        <p:nvSpPr>
          <p:cNvPr id="93" name="TextBox 7">
            <a:extLst>
              <a:ext uri="{FF2B5EF4-FFF2-40B4-BE49-F238E27FC236}">
                <a16:creationId xmlns:a16="http://schemas.microsoft.com/office/drawing/2014/main" id="{CE5134C8-FFA6-4227-91CA-75E5F5A7C653}"/>
              </a:ext>
            </a:extLst>
          </p:cNvPr>
          <p:cNvSpPr txBox="1"/>
          <p:nvPr/>
        </p:nvSpPr>
        <p:spPr>
          <a:xfrm>
            <a:off x="8029018" y="9058351"/>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Exploration</a:t>
            </a:r>
          </a:p>
        </p:txBody>
      </p:sp>
      <p:sp>
        <p:nvSpPr>
          <p:cNvPr id="94" name="TextBox 7">
            <a:extLst>
              <a:ext uri="{FF2B5EF4-FFF2-40B4-BE49-F238E27FC236}">
                <a16:creationId xmlns:a16="http://schemas.microsoft.com/office/drawing/2014/main" id="{9851D172-F2E1-2474-F62D-962C13484BF4}"/>
              </a:ext>
            </a:extLst>
          </p:cNvPr>
          <p:cNvSpPr txBox="1"/>
          <p:nvPr/>
        </p:nvSpPr>
        <p:spPr>
          <a:xfrm>
            <a:off x="5201933" y="918553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cxnSp>
        <p:nvCxnSpPr>
          <p:cNvPr id="95" name="Straight Connector 94">
            <a:extLst>
              <a:ext uri="{FF2B5EF4-FFF2-40B4-BE49-F238E27FC236}">
                <a16:creationId xmlns:a16="http://schemas.microsoft.com/office/drawing/2014/main" id="{66310C2E-8586-C2D8-ADD9-62E4044F6D9A}"/>
              </a:ext>
            </a:extLst>
          </p:cNvPr>
          <p:cNvCxnSpPr>
            <a:cxnSpLocks/>
            <a:endCxn id="111"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6" name="TextBox 7">
            <a:extLst>
              <a:ext uri="{FF2B5EF4-FFF2-40B4-BE49-F238E27FC236}">
                <a16:creationId xmlns:a16="http://schemas.microsoft.com/office/drawing/2014/main" id="{E3E0CDD0-B78E-F6B8-848D-DCBD760FA780}"/>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97" name="TextBox 7">
            <a:extLst>
              <a:ext uri="{FF2B5EF4-FFF2-40B4-BE49-F238E27FC236}">
                <a16:creationId xmlns:a16="http://schemas.microsoft.com/office/drawing/2014/main" id="{BDB1CE0B-440B-BD0C-CD06-F8260CC88412}"/>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98" name="Group 97">
            <a:extLst>
              <a:ext uri="{FF2B5EF4-FFF2-40B4-BE49-F238E27FC236}">
                <a16:creationId xmlns:a16="http://schemas.microsoft.com/office/drawing/2014/main" id="{022BE1F2-5D5D-2D3C-4079-ACB3BD090209}"/>
              </a:ext>
            </a:extLst>
          </p:cNvPr>
          <p:cNvGrpSpPr/>
          <p:nvPr/>
        </p:nvGrpSpPr>
        <p:grpSpPr>
          <a:xfrm>
            <a:off x="8779919" y="9494136"/>
            <a:ext cx="697008" cy="718420"/>
            <a:chOff x="1073426" y="8081531"/>
            <a:chExt cx="697008" cy="718420"/>
          </a:xfrm>
        </p:grpSpPr>
        <p:sp>
          <p:nvSpPr>
            <p:cNvPr id="99" name="Oval 98">
              <a:extLst>
                <a:ext uri="{FF2B5EF4-FFF2-40B4-BE49-F238E27FC236}">
                  <a16:creationId xmlns:a16="http://schemas.microsoft.com/office/drawing/2014/main" id="{2359299E-E8B4-9936-FA2C-F1CDFF43672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5631139-63D4-9502-FE8D-1AA9639D392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DC9A9E5-6795-C591-FBD4-2CC87425F443}"/>
              </a:ext>
            </a:extLst>
          </p:cNvPr>
          <p:cNvGrpSpPr/>
          <p:nvPr/>
        </p:nvGrpSpPr>
        <p:grpSpPr>
          <a:xfrm>
            <a:off x="2987476" y="9689807"/>
            <a:ext cx="337134" cy="361709"/>
            <a:chOff x="1073426" y="8081531"/>
            <a:chExt cx="697008" cy="718420"/>
          </a:xfrm>
        </p:grpSpPr>
        <p:sp>
          <p:nvSpPr>
            <p:cNvPr id="102" name="Oval 101">
              <a:extLst>
                <a:ext uri="{FF2B5EF4-FFF2-40B4-BE49-F238E27FC236}">
                  <a16:creationId xmlns:a16="http://schemas.microsoft.com/office/drawing/2014/main" id="{46A8A683-C3E5-C1D8-33AB-08105C50174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8533DDB-9CF9-5429-A4E9-E46C0FC19D5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34CD1182-8F70-C1BE-9E57-A453DD827E82}"/>
              </a:ext>
            </a:extLst>
          </p:cNvPr>
          <p:cNvGrpSpPr/>
          <p:nvPr/>
        </p:nvGrpSpPr>
        <p:grpSpPr>
          <a:xfrm>
            <a:off x="5958237" y="9678202"/>
            <a:ext cx="337134" cy="361709"/>
            <a:chOff x="1073426" y="8081531"/>
            <a:chExt cx="697008" cy="718420"/>
          </a:xfrm>
        </p:grpSpPr>
        <p:sp>
          <p:nvSpPr>
            <p:cNvPr id="105" name="Oval 104">
              <a:extLst>
                <a:ext uri="{FF2B5EF4-FFF2-40B4-BE49-F238E27FC236}">
                  <a16:creationId xmlns:a16="http://schemas.microsoft.com/office/drawing/2014/main" id="{1E97A5D5-38E1-E2E2-DCF8-8C06E8D98B8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A14152E-CCC6-CF55-A4A3-FB725D09E89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02723608-3498-F80E-5B56-67FAD092FC56}"/>
              </a:ext>
            </a:extLst>
          </p:cNvPr>
          <p:cNvGrpSpPr/>
          <p:nvPr/>
        </p:nvGrpSpPr>
        <p:grpSpPr>
          <a:xfrm>
            <a:off x="11986165" y="9703472"/>
            <a:ext cx="337134" cy="361709"/>
            <a:chOff x="1073426" y="8081531"/>
            <a:chExt cx="697008" cy="718420"/>
          </a:xfrm>
        </p:grpSpPr>
        <p:sp>
          <p:nvSpPr>
            <p:cNvPr id="108" name="Oval 107">
              <a:extLst>
                <a:ext uri="{FF2B5EF4-FFF2-40B4-BE49-F238E27FC236}">
                  <a16:creationId xmlns:a16="http://schemas.microsoft.com/office/drawing/2014/main" id="{5DF48472-D0E9-EE0F-5922-9C2C3F9E106A}"/>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0D5414D-D97A-8B99-7117-7002A3804107}"/>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9C884A22-F05B-31DA-3838-9744DF7ADF5A}"/>
              </a:ext>
            </a:extLst>
          </p:cNvPr>
          <p:cNvGrpSpPr/>
          <p:nvPr/>
        </p:nvGrpSpPr>
        <p:grpSpPr>
          <a:xfrm>
            <a:off x="14576965" y="9689807"/>
            <a:ext cx="337134" cy="361709"/>
            <a:chOff x="1073426" y="8081531"/>
            <a:chExt cx="697008" cy="718420"/>
          </a:xfrm>
        </p:grpSpPr>
        <p:sp>
          <p:nvSpPr>
            <p:cNvPr id="111" name="Oval 110">
              <a:extLst>
                <a:ext uri="{FF2B5EF4-FFF2-40B4-BE49-F238E27FC236}">
                  <a16:creationId xmlns:a16="http://schemas.microsoft.com/office/drawing/2014/main" id="{37BE645B-DB00-660C-4EBF-3801E2303987}"/>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3217EB0-7C12-AA18-B90C-1E673C1E67E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75AB2E58-FE4B-6307-00CB-EB775255D632}"/>
              </a:ext>
            </a:extLst>
          </p:cNvPr>
          <p:cNvSpPr txBox="1"/>
          <p:nvPr/>
        </p:nvSpPr>
        <p:spPr>
          <a:xfrm>
            <a:off x="8842491" y="9678202"/>
            <a:ext cx="697008" cy="369332"/>
          </a:xfrm>
          <a:prstGeom prst="rect">
            <a:avLst/>
          </a:prstGeom>
          <a:noFill/>
        </p:spPr>
        <p:txBody>
          <a:bodyPr wrap="square" rtlCol="0">
            <a:spAutoFit/>
          </a:bodyPr>
          <a:lstStyle/>
          <a:p>
            <a:r>
              <a:rPr lang="en-US" b="1">
                <a:solidFill>
                  <a:schemeClr val="bg1"/>
                </a:solidFill>
              </a:rPr>
              <a:t>50%</a:t>
            </a:r>
          </a:p>
        </p:txBody>
      </p:sp>
      <p:sp>
        <p:nvSpPr>
          <p:cNvPr id="114" name="TextBox 7">
            <a:extLst>
              <a:ext uri="{FF2B5EF4-FFF2-40B4-BE49-F238E27FC236}">
                <a16:creationId xmlns:a16="http://schemas.microsoft.com/office/drawing/2014/main" id="{DED50948-0D35-844E-E84C-B34792C6872E}"/>
              </a:ext>
            </a:extLst>
          </p:cNvPr>
          <p:cNvSpPr txBox="1"/>
          <p:nvPr/>
        </p:nvSpPr>
        <p:spPr>
          <a:xfrm>
            <a:off x="2147244" y="8797660"/>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grpSp>
        <p:nvGrpSpPr>
          <p:cNvPr id="115" name="Group 11">
            <a:extLst>
              <a:ext uri="{FF2B5EF4-FFF2-40B4-BE49-F238E27FC236}">
                <a16:creationId xmlns:a16="http://schemas.microsoft.com/office/drawing/2014/main" id="{F91A6494-0B7B-E808-00BA-C587276BCAE3}"/>
              </a:ext>
            </a:extLst>
          </p:cNvPr>
          <p:cNvGrpSpPr/>
          <p:nvPr/>
        </p:nvGrpSpPr>
        <p:grpSpPr>
          <a:xfrm>
            <a:off x="-6934200" y="5682725"/>
            <a:ext cx="6346341" cy="3706742"/>
            <a:chOff x="0" y="0"/>
            <a:chExt cx="9197614" cy="5372100"/>
          </a:xfrm>
        </p:grpSpPr>
        <p:sp>
          <p:nvSpPr>
            <p:cNvPr id="116" name="Freeform 12">
              <a:extLst>
                <a:ext uri="{FF2B5EF4-FFF2-40B4-BE49-F238E27FC236}">
                  <a16:creationId xmlns:a16="http://schemas.microsoft.com/office/drawing/2014/main" id="{DA939593-92C6-2D30-5B4D-4D2FE327435A}"/>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Tree>
    <p:extLst>
      <p:ext uri="{BB962C8B-B14F-4D97-AF65-F5344CB8AC3E}">
        <p14:creationId xmlns:p14="http://schemas.microsoft.com/office/powerpoint/2010/main" val="351834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11201400" y="8877300"/>
            <a:ext cx="18395101" cy="0"/>
          </a:xfrm>
          <a:prstGeom prst="line">
            <a:avLst/>
          </a:prstGeom>
          <a:ln w="38100" cap="flat">
            <a:solidFill>
              <a:srgbClr val="FFFFFF"/>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sp>
      <p:sp>
        <p:nvSpPr>
          <p:cNvPr id="6" name="TextBox 6"/>
          <p:cNvSpPr txBox="1"/>
          <p:nvPr/>
        </p:nvSpPr>
        <p:spPr>
          <a:xfrm>
            <a:off x="1211949" y="4246078"/>
            <a:ext cx="9899716" cy="1215524"/>
          </a:xfrm>
          <a:prstGeom prst="rect">
            <a:avLst/>
          </a:prstGeom>
        </p:spPr>
        <p:txBody>
          <a:bodyPr lIns="0" tIns="0" rIns="0" bIns="0" rtlCol="0" anchor="t">
            <a:spAutoFit/>
          </a:bodyPr>
          <a:lstStyle/>
          <a:p>
            <a:pPr>
              <a:lnSpc>
                <a:spcPts val="9912"/>
              </a:lnSpc>
            </a:pPr>
            <a:r>
              <a:rPr lang="en-US" sz="7080">
                <a:solidFill>
                  <a:srgbClr val="FFFFFF"/>
                </a:solidFill>
                <a:latin typeface="Montserrat Semi-Bold Bold"/>
              </a:rPr>
              <a:t>Prediction Methods</a:t>
            </a:r>
          </a:p>
        </p:txBody>
      </p:sp>
      <p:sp>
        <p:nvSpPr>
          <p:cNvPr id="18" name="TextBox 12">
            <a:extLst>
              <a:ext uri="{FF2B5EF4-FFF2-40B4-BE49-F238E27FC236}">
                <a16:creationId xmlns:a16="http://schemas.microsoft.com/office/drawing/2014/main" id="{177FCB00-A765-1CC3-20E1-4972B5F01EAA}"/>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chemeClr val="bg1"/>
                </a:solidFill>
                <a:latin typeface="Montserrat Classic"/>
              </a:rPr>
              <a:t>Lohas</a:t>
            </a:r>
            <a:r>
              <a:rPr lang="en-US" sz="1656">
                <a:solidFill>
                  <a:schemeClr val="bg1"/>
                </a:solidFill>
                <a:latin typeface="Montserrat Classic"/>
              </a:rPr>
              <a:t> Park FinTech Consulting </a:t>
            </a:r>
          </a:p>
        </p:txBody>
      </p:sp>
      <p:sp>
        <p:nvSpPr>
          <p:cNvPr id="35" name="TextBox 7">
            <a:extLst>
              <a:ext uri="{FF2B5EF4-FFF2-40B4-BE49-F238E27FC236}">
                <a16:creationId xmlns:a16="http://schemas.microsoft.com/office/drawing/2014/main" id="{DA0B453A-CBFE-C4AF-3116-31A4BFA03680}"/>
              </a:ext>
            </a:extLst>
          </p:cNvPr>
          <p:cNvSpPr txBox="1"/>
          <p:nvPr/>
        </p:nvSpPr>
        <p:spPr>
          <a:xfrm>
            <a:off x="8030337" y="10668054"/>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Exploration</a:t>
            </a:r>
          </a:p>
        </p:txBody>
      </p:sp>
      <p:sp>
        <p:nvSpPr>
          <p:cNvPr id="36" name="TextBox 7">
            <a:extLst>
              <a:ext uri="{FF2B5EF4-FFF2-40B4-BE49-F238E27FC236}">
                <a16:creationId xmlns:a16="http://schemas.microsoft.com/office/drawing/2014/main" id="{BDB9BF02-525D-1598-58B5-0FE9DE46F363}"/>
              </a:ext>
            </a:extLst>
          </p:cNvPr>
          <p:cNvSpPr txBox="1"/>
          <p:nvPr/>
        </p:nvSpPr>
        <p:spPr>
          <a:xfrm>
            <a:off x="5203252" y="10795239"/>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cxnSp>
        <p:nvCxnSpPr>
          <p:cNvPr id="37" name="Straight Connector 36">
            <a:extLst>
              <a:ext uri="{FF2B5EF4-FFF2-40B4-BE49-F238E27FC236}">
                <a16:creationId xmlns:a16="http://schemas.microsoft.com/office/drawing/2014/main" id="{A7B27368-035E-11E6-415C-633E53F89E56}"/>
              </a:ext>
            </a:extLst>
          </p:cNvPr>
          <p:cNvCxnSpPr>
            <a:cxnSpLocks/>
            <a:endCxn id="53" idx="6"/>
          </p:cNvCxnSpPr>
          <p:nvPr/>
        </p:nvCxnSpPr>
        <p:spPr>
          <a:xfrm>
            <a:off x="3251657" y="11480366"/>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7">
            <a:extLst>
              <a:ext uri="{FF2B5EF4-FFF2-40B4-BE49-F238E27FC236}">
                <a16:creationId xmlns:a16="http://schemas.microsoft.com/office/drawing/2014/main" id="{7188EB00-6CEE-1A7A-B634-0DC3361F7575}"/>
              </a:ext>
            </a:extLst>
          </p:cNvPr>
          <p:cNvSpPr txBox="1"/>
          <p:nvPr/>
        </p:nvSpPr>
        <p:spPr>
          <a:xfrm>
            <a:off x="11314788" y="10776660"/>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grpSp>
        <p:nvGrpSpPr>
          <p:cNvPr id="40" name="Group 39">
            <a:extLst>
              <a:ext uri="{FF2B5EF4-FFF2-40B4-BE49-F238E27FC236}">
                <a16:creationId xmlns:a16="http://schemas.microsoft.com/office/drawing/2014/main" id="{376C0E71-5C62-43E1-439F-0BD9521E9601}"/>
              </a:ext>
            </a:extLst>
          </p:cNvPr>
          <p:cNvGrpSpPr/>
          <p:nvPr/>
        </p:nvGrpSpPr>
        <p:grpSpPr>
          <a:xfrm>
            <a:off x="8781238" y="11103839"/>
            <a:ext cx="697008" cy="718420"/>
            <a:chOff x="1073426" y="8081531"/>
            <a:chExt cx="697008" cy="718420"/>
          </a:xfrm>
        </p:grpSpPr>
        <p:sp>
          <p:nvSpPr>
            <p:cNvPr id="41" name="Oval 40">
              <a:extLst>
                <a:ext uri="{FF2B5EF4-FFF2-40B4-BE49-F238E27FC236}">
                  <a16:creationId xmlns:a16="http://schemas.microsoft.com/office/drawing/2014/main" id="{88F27FB8-4BEE-80A9-3BB4-CDC78CDD633A}"/>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2D77B86-280D-5F64-AC61-78D8FB5A2A8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7E85B578-369A-F2A6-70A2-2A38A599CD86}"/>
              </a:ext>
            </a:extLst>
          </p:cNvPr>
          <p:cNvGrpSpPr/>
          <p:nvPr/>
        </p:nvGrpSpPr>
        <p:grpSpPr>
          <a:xfrm>
            <a:off x="2988795" y="11299510"/>
            <a:ext cx="337134" cy="361709"/>
            <a:chOff x="1073426" y="8081531"/>
            <a:chExt cx="697008" cy="718420"/>
          </a:xfrm>
        </p:grpSpPr>
        <p:sp>
          <p:nvSpPr>
            <p:cNvPr id="44" name="Oval 43">
              <a:extLst>
                <a:ext uri="{FF2B5EF4-FFF2-40B4-BE49-F238E27FC236}">
                  <a16:creationId xmlns:a16="http://schemas.microsoft.com/office/drawing/2014/main" id="{EEED4B11-E52C-052E-5CEE-6D4B624EF97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73B503F-DB6C-69A1-1538-01D6323D2C7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89A27F0-B8CA-DD19-FA39-FE0C78EBDA6A}"/>
              </a:ext>
            </a:extLst>
          </p:cNvPr>
          <p:cNvGrpSpPr/>
          <p:nvPr/>
        </p:nvGrpSpPr>
        <p:grpSpPr>
          <a:xfrm>
            <a:off x="5959556" y="11287905"/>
            <a:ext cx="337134" cy="361709"/>
            <a:chOff x="1073426" y="8081531"/>
            <a:chExt cx="697008" cy="718420"/>
          </a:xfrm>
        </p:grpSpPr>
        <p:sp>
          <p:nvSpPr>
            <p:cNvPr id="47" name="Oval 46">
              <a:extLst>
                <a:ext uri="{FF2B5EF4-FFF2-40B4-BE49-F238E27FC236}">
                  <a16:creationId xmlns:a16="http://schemas.microsoft.com/office/drawing/2014/main" id="{E6B63FAF-3924-47E1-23CF-DB61845BDD1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31CC689-5E8D-A94D-84D3-99FA95DFBB6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607A2FC5-3888-CBF1-6D02-E90A757CCB67}"/>
              </a:ext>
            </a:extLst>
          </p:cNvPr>
          <p:cNvGrpSpPr/>
          <p:nvPr/>
        </p:nvGrpSpPr>
        <p:grpSpPr>
          <a:xfrm>
            <a:off x="11987484" y="11313175"/>
            <a:ext cx="337134" cy="361709"/>
            <a:chOff x="1073426" y="8081531"/>
            <a:chExt cx="697008" cy="718420"/>
          </a:xfrm>
        </p:grpSpPr>
        <p:sp>
          <p:nvSpPr>
            <p:cNvPr id="50" name="Oval 49">
              <a:extLst>
                <a:ext uri="{FF2B5EF4-FFF2-40B4-BE49-F238E27FC236}">
                  <a16:creationId xmlns:a16="http://schemas.microsoft.com/office/drawing/2014/main" id="{932C3D6B-9F77-3403-C2C5-B23960420E52}"/>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B1764FE-6E45-0A05-1627-BF60D1363E64}"/>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E8287C9-64EA-8EA3-C792-B5FD2177F1F0}"/>
              </a:ext>
            </a:extLst>
          </p:cNvPr>
          <p:cNvGrpSpPr/>
          <p:nvPr/>
        </p:nvGrpSpPr>
        <p:grpSpPr>
          <a:xfrm>
            <a:off x="14578284" y="11299510"/>
            <a:ext cx="337134" cy="361709"/>
            <a:chOff x="1073426" y="8081531"/>
            <a:chExt cx="697008" cy="718420"/>
          </a:xfrm>
        </p:grpSpPr>
        <p:sp>
          <p:nvSpPr>
            <p:cNvPr id="53" name="Oval 52">
              <a:extLst>
                <a:ext uri="{FF2B5EF4-FFF2-40B4-BE49-F238E27FC236}">
                  <a16:creationId xmlns:a16="http://schemas.microsoft.com/office/drawing/2014/main" id="{3702224E-BD1E-D2D5-A758-38EE3B427599}"/>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40A3A3A-1455-4AFE-0AFF-FD831CDB13C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7">
            <a:extLst>
              <a:ext uri="{FF2B5EF4-FFF2-40B4-BE49-F238E27FC236}">
                <a16:creationId xmlns:a16="http://schemas.microsoft.com/office/drawing/2014/main" id="{0C1EB99B-0965-81E4-7998-DEB6C90054A7}"/>
              </a:ext>
            </a:extLst>
          </p:cNvPr>
          <p:cNvSpPr txBox="1"/>
          <p:nvPr/>
        </p:nvSpPr>
        <p:spPr>
          <a:xfrm>
            <a:off x="2148563" y="10407363"/>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pic>
        <p:nvPicPr>
          <p:cNvPr id="57" name="Picture 4">
            <a:extLst>
              <a:ext uri="{FF2B5EF4-FFF2-40B4-BE49-F238E27FC236}">
                <a16:creationId xmlns:a16="http://schemas.microsoft.com/office/drawing/2014/main" id="{5A8B28B7-8165-B9BA-6F31-ECBBADD441AB}"/>
              </a:ext>
            </a:extLst>
          </p:cNvPr>
          <p:cNvPicPr>
            <a:picLocks noChangeAspect="1"/>
          </p:cNvPicPr>
          <p:nvPr/>
        </p:nvPicPr>
        <p:blipFill>
          <a:blip r:embed="rId3"/>
          <a:srcRect l="32358" r="32769" b="35650"/>
          <a:stretch>
            <a:fillRect/>
          </a:stretch>
        </p:blipFill>
        <p:spPr>
          <a:xfrm>
            <a:off x="11201400" y="1562886"/>
            <a:ext cx="6169959" cy="7543014"/>
          </a:xfrm>
          <a:prstGeom prst="rect">
            <a:avLst/>
          </a:prstGeom>
        </p:spPr>
      </p:pic>
      <p:sp>
        <p:nvSpPr>
          <p:cNvPr id="58" name="TextBox 57">
            <a:extLst>
              <a:ext uri="{FF2B5EF4-FFF2-40B4-BE49-F238E27FC236}">
                <a16:creationId xmlns:a16="http://schemas.microsoft.com/office/drawing/2014/main" id="{7E6A51DA-C1D4-1D6C-E5BC-531E3A0370DC}"/>
              </a:ext>
            </a:extLst>
          </p:cNvPr>
          <p:cNvSpPr txBox="1"/>
          <p:nvPr/>
        </p:nvSpPr>
        <p:spPr>
          <a:xfrm>
            <a:off x="8846614" y="11287905"/>
            <a:ext cx="697008" cy="369332"/>
          </a:xfrm>
          <a:prstGeom prst="rect">
            <a:avLst/>
          </a:prstGeom>
          <a:noFill/>
        </p:spPr>
        <p:txBody>
          <a:bodyPr wrap="square" rtlCol="0">
            <a:spAutoFit/>
          </a:bodyPr>
          <a:lstStyle/>
          <a:p>
            <a:r>
              <a:rPr lang="en-US" b="1">
                <a:solidFill>
                  <a:schemeClr val="bg1"/>
                </a:solidFill>
              </a:rPr>
              <a:t>56%</a:t>
            </a:r>
          </a:p>
        </p:txBody>
      </p:sp>
      <p:sp>
        <p:nvSpPr>
          <p:cNvPr id="59" name="TextBox 7">
            <a:extLst>
              <a:ext uri="{FF2B5EF4-FFF2-40B4-BE49-F238E27FC236}">
                <a16:creationId xmlns:a16="http://schemas.microsoft.com/office/drawing/2014/main" id="{0C445112-CC2C-F021-5003-C07F6FA59010}"/>
              </a:ext>
            </a:extLst>
          </p:cNvPr>
          <p:cNvSpPr txBox="1"/>
          <p:nvPr/>
        </p:nvSpPr>
        <p:spPr>
          <a:xfrm>
            <a:off x="13917609" y="10795238"/>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sp>
        <p:nvSpPr>
          <p:cNvPr id="60" name="TextBox 7">
            <a:extLst>
              <a:ext uri="{FF2B5EF4-FFF2-40B4-BE49-F238E27FC236}">
                <a16:creationId xmlns:a16="http://schemas.microsoft.com/office/drawing/2014/main" id="{DC676FF5-4D6E-2AAE-0EA5-5B6B746B2935}"/>
              </a:ext>
            </a:extLst>
          </p:cNvPr>
          <p:cNvSpPr txBox="1"/>
          <p:nvPr/>
        </p:nvSpPr>
        <p:spPr>
          <a:xfrm>
            <a:off x="15825125" y="10833612"/>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61348"/>
            <a:ext cx="6437939" cy="0"/>
          </a:xfrm>
          <a:prstGeom prst="line">
            <a:avLst/>
          </a:prstGeom>
          <a:ln w="28575" cap="flat">
            <a:solidFill>
              <a:srgbClr val="2254C5"/>
            </a:solidFill>
            <a:prstDash val="solid"/>
            <a:headEnd type="none" w="sm" len="sm"/>
            <a:tailEnd type="none" w="sm" len="sm"/>
          </a:ln>
        </p:spPr>
      </p:sp>
      <p:sp>
        <p:nvSpPr>
          <p:cNvPr id="40" name="TextBox 40"/>
          <p:cNvSpPr txBox="1"/>
          <p:nvPr/>
        </p:nvSpPr>
        <p:spPr>
          <a:xfrm>
            <a:off x="675043" y="1356800"/>
            <a:ext cx="12836089" cy="1223540"/>
          </a:xfrm>
          <a:prstGeom prst="rect">
            <a:avLst/>
          </a:prstGeom>
        </p:spPr>
        <p:txBody>
          <a:bodyPr wrap="square" lIns="0" tIns="0" rIns="0" bIns="0" rtlCol="0" anchor="t">
            <a:spAutoFit/>
          </a:bodyPr>
          <a:lstStyle/>
          <a:p>
            <a:pPr>
              <a:lnSpc>
                <a:spcPts val="10318"/>
              </a:lnSpc>
            </a:pPr>
            <a:r>
              <a:rPr lang="en-US" sz="7350">
                <a:solidFill>
                  <a:srgbClr val="2254C5"/>
                </a:solidFill>
                <a:latin typeface="Montserrat Semi-Bold Bold"/>
              </a:rPr>
              <a:t>Linear Regression Model</a:t>
            </a:r>
          </a:p>
        </p:txBody>
      </p:sp>
      <p:sp>
        <p:nvSpPr>
          <p:cNvPr id="7" name="TextBox 6">
            <a:extLst>
              <a:ext uri="{FF2B5EF4-FFF2-40B4-BE49-F238E27FC236}">
                <a16:creationId xmlns:a16="http://schemas.microsoft.com/office/drawing/2014/main" id="{C92CFA13-CDCD-7A71-15BC-3198BA42680E}"/>
              </a:ext>
            </a:extLst>
          </p:cNvPr>
          <p:cNvSpPr txBox="1"/>
          <p:nvPr/>
        </p:nvSpPr>
        <p:spPr>
          <a:xfrm>
            <a:off x="904010" y="4973102"/>
            <a:ext cx="12607122" cy="3251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dirty="0">
                <a:solidFill>
                  <a:srgbClr val="2254C5"/>
                </a:solidFill>
                <a:latin typeface="Montserrat" pitchFamily="2" charset="77"/>
              </a:rPr>
              <a:t>Dependent Variable</a:t>
            </a:r>
          </a:p>
          <a:p>
            <a:pPr marL="914400" lvl="1" indent="-457200">
              <a:lnSpc>
                <a:spcPct val="150000"/>
              </a:lnSpc>
              <a:buFont typeface="Arial"/>
              <a:buChar char="•"/>
            </a:pPr>
            <a:r>
              <a:rPr lang="en-US" sz="2200">
                <a:solidFill>
                  <a:srgbClr val="2254C5"/>
                </a:solidFill>
                <a:latin typeface="Montserrat" pitchFamily="2" charset="77"/>
              </a:rPr>
              <a:t>Price: </a:t>
            </a:r>
            <a:r>
              <a:rPr lang="en-US" sz="2200" dirty="0">
                <a:solidFill>
                  <a:srgbClr val="2254C5"/>
                </a:solidFill>
                <a:latin typeface="Montserrat" pitchFamily="2" charset="77"/>
              </a:rPr>
              <a:t>HSI adjusted price(yahoo finance)</a:t>
            </a:r>
          </a:p>
          <a:p>
            <a:pPr>
              <a:lnSpc>
                <a:spcPct val="200000"/>
              </a:lnSpc>
            </a:pPr>
            <a:r>
              <a:rPr lang="en-US" sz="2200" dirty="0">
                <a:solidFill>
                  <a:srgbClr val="2254C5"/>
                </a:solidFill>
                <a:latin typeface="Montserrat" pitchFamily="2" charset="77"/>
              </a:rPr>
              <a:t>Independent Variables</a:t>
            </a:r>
          </a:p>
          <a:p>
            <a:pPr marL="914400" lvl="1" indent="-457200">
              <a:lnSpc>
                <a:spcPct val="150000"/>
              </a:lnSpc>
              <a:buFont typeface="Arial"/>
              <a:buChar char="•"/>
            </a:pPr>
            <a:r>
              <a:rPr lang="en-US" sz="2200" dirty="0">
                <a:solidFill>
                  <a:srgbClr val="2254C5"/>
                </a:solidFill>
                <a:latin typeface="Montserrat" pitchFamily="2" charset="77"/>
              </a:rPr>
              <a:t>SKEW: OTM Put – ATM Call</a:t>
            </a:r>
          </a:p>
          <a:p>
            <a:pPr marL="914400" lvl="1" indent="-457200">
              <a:lnSpc>
                <a:spcPct val="150000"/>
              </a:lnSpc>
              <a:buFont typeface="Arial"/>
              <a:buChar char="•"/>
            </a:pPr>
            <a:r>
              <a:rPr lang="en-US" sz="2200" dirty="0">
                <a:solidFill>
                  <a:srgbClr val="2254C5"/>
                </a:solidFill>
                <a:latin typeface="Montserrat" pitchFamily="2" charset="77"/>
              </a:rPr>
              <a:t>Monthly</a:t>
            </a:r>
            <a:r>
              <a:rPr lang="zh-CN" altLang="en-US" sz="2200" dirty="0">
                <a:solidFill>
                  <a:srgbClr val="2254C5"/>
                </a:solidFill>
                <a:latin typeface="Montserrat" pitchFamily="2" charset="77"/>
              </a:rPr>
              <a:t> </a:t>
            </a:r>
            <a:r>
              <a:rPr lang="en-US" sz="2200" dirty="0">
                <a:solidFill>
                  <a:srgbClr val="2254C5"/>
                </a:solidFill>
                <a:latin typeface="Montserrat" pitchFamily="2" charset="77"/>
              </a:rPr>
              <a:t>Effect: Refers to the issuance month when we observed the Skew</a:t>
            </a:r>
          </a:p>
          <a:p>
            <a:pPr marL="914400" lvl="1" indent="-457200">
              <a:lnSpc>
                <a:spcPct val="150000"/>
              </a:lnSpc>
              <a:buFont typeface="Arial"/>
              <a:buChar char="•"/>
            </a:pPr>
            <a:r>
              <a:rPr lang="en-US" sz="2200" dirty="0">
                <a:solidFill>
                  <a:srgbClr val="2254C5"/>
                </a:solidFill>
                <a:latin typeface="Montserrat" pitchFamily="2" charset="77"/>
              </a:rPr>
              <a:t>Volume: Refers to the trading volume daily when we observed the Skew</a:t>
            </a:r>
          </a:p>
        </p:txBody>
      </p:sp>
      <p:grpSp>
        <p:nvGrpSpPr>
          <p:cNvPr id="45" name="Group 44">
            <a:extLst>
              <a:ext uri="{FF2B5EF4-FFF2-40B4-BE49-F238E27FC236}">
                <a16:creationId xmlns:a16="http://schemas.microsoft.com/office/drawing/2014/main" id="{965D9BEC-EDE5-78C0-FF54-5B023186CAB1}"/>
              </a:ext>
            </a:extLst>
          </p:cNvPr>
          <p:cNvGrpSpPr/>
          <p:nvPr/>
        </p:nvGrpSpPr>
        <p:grpSpPr>
          <a:xfrm>
            <a:off x="633978" y="3307501"/>
            <a:ext cx="16815822" cy="1371600"/>
            <a:chOff x="633978" y="3307501"/>
            <a:chExt cx="16718840" cy="1371600"/>
          </a:xfrm>
        </p:grpSpPr>
        <p:sp>
          <p:nvSpPr>
            <p:cNvPr id="41" name="Rounded Rectangle 40">
              <a:extLst>
                <a:ext uri="{FF2B5EF4-FFF2-40B4-BE49-F238E27FC236}">
                  <a16:creationId xmlns:a16="http://schemas.microsoft.com/office/drawing/2014/main" id="{F141E626-F964-7DB2-6583-55C4CEEF1A0E}"/>
                </a:ext>
              </a:extLst>
            </p:cNvPr>
            <p:cNvSpPr/>
            <p:nvPr/>
          </p:nvSpPr>
          <p:spPr>
            <a:xfrm>
              <a:off x="633978" y="3307501"/>
              <a:ext cx="14008363" cy="1371600"/>
            </a:xfrm>
            <a:prstGeom prst="roundRect">
              <a:avLst/>
            </a:prstGeom>
            <a:solidFill>
              <a:srgbClr val="215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BA6BDD-0B71-D6AE-5169-60B35C31AAAA}"/>
                </a:ext>
              </a:extLst>
            </p:cNvPr>
            <p:cNvSpPr txBox="1"/>
            <p:nvPr/>
          </p:nvSpPr>
          <p:spPr>
            <a:xfrm>
              <a:off x="904010" y="3599503"/>
              <a:ext cx="1644880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Times New Roman"/>
                  <a:ea typeface="Calibri"/>
                  <a:cs typeface="Calibri"/>
                </a:rPr>
                <a:t>Price</a:t>
              </a:r>
              <a:r>
                <a:rPr lang="en-US" sz="4000" b="1" baseline="-25000" dirty="0">
                  <a:solidFill>
                    <a:schemeClr val="bg1"/>
                  </a:solidFill>
                  <a:latin typeface="Times New Roman"/>
                  <a:ea typeface="Calibri"/>
                  <a:cs typeface="Calibri"/>
                </a:rPr>
                <a:t>t+7</a:t>
              </a:r>
              <a:r>
                <a:rPr lang="en-US" sz="4000" b="1" dirty="0">
                  <a:solidFill>
                    <a:schemeClr val="bg1"/>
                  </a:solidFill>
                  <a:latin typeface="Times New Roman"/>
                  <a:ea typeface="Calibri"/>
                  <a:cs typeface="Calibri"/>
                </a:rPr>
                <a:t> = </a:t>
              </a:r>
              <a:r>
                <a:rPr lang="en-US" sz="4000" b="1" dirty="0">
                  <a:solidFill>
                    <a:schemeClr val="bg1"/>
                  </a:solidFill>
                  <a:latin typeface="Times New Roman"/>
                  <a:ea typeface="+mn-lt"/>
                  <a:cs typeface="+mn-lt"/>
                </a:rPr>
                <a:t>b</a:t>
              </a:r>
              <a:r>
                <a:rPr lang="en-US" sz="4000" b="1" baseline="-25000" dirty="0">
                  <a:solidFill>
                    <a:schemeClr val="bg1"/>
                  </a:solidFill>
                  <a:latin typeface="Times New Roman"/>
                  <a:ea typeface="+mn-lt"/>
                  <a:cs typeface="+mn-lt"/>
                </a:rPr>
                <a:t>0</a:t>
              </a:r>
              <a:r>
                <a:rPr lang="en-US" sz="4000" b="1" dirty="0">
                  <a:solidFill>
                    <a:schemeClr val="bg1"/>
                  </a:solidFill>
                  <a:latin typeface="Times New Roman"/>
                  <a:ea typeface="+mn-lt"/>
                  <a:cs typeface="+mn-lt"/>
                </a:rPr>
                <a:t> +</a:t>
              </a:r>
              <a:r>
                <a:rPr lang="en-US" sz="4000" b="1" dirty="0">
                  <a:solidFill>
                    <a:schemeClr val="bg1"/>
                  </a:solidFill>
                  <a:latin typeface="Times New Roman"/>
                  <a:ea typeface="Calibri"/>
                  <a:cs typeface="Calibri"/>
                </a:rPr>
                <a:t> b</a:t>
              </a:r>
              <a:r>
                <a:rPr lang="en-US" sz="4000" b="1" baseline="-25000" dirty="0">
                  <a:solidFill>
                    <a:schemeClr val="bg1"/>
                  </a:solidFill>
                  <a:latin typeface="Times New Roman"/>
                  <a:ea typeface="+mn-lt"/>
                  <a:cs typeface="+mn-lt"/>
                </a:rPr>
                <a:t>1</a:t>
              </a:r>
              <a:r>
                <a:rPr lang="en-US" sz="4000" b="1" dirty="0">
                  <a:solidFill>
                    <a:schemeClr val="bg1"/>
                  </a:solidFill>
                  <a:latin typeface="Times New Roman"/>
                  <a:ea typeface="Calibri"/>
                  <a:cs typeface="Calibri"/>
                </a:rPr>
                <a:t>*</a:t>
              </a:r>
              <a:r>
                <a:rPr lang="en-US" sz="4000" b="1" dirty="0" err="1">
                  <a:solidFill>
                    <a:schemeClr val="bg1"/>
                  </a:solidFill>
                  <a:latin typeface="Times New Roman"/>
                  <a:ea typeface="Calibri"/>
                  <a:cs typeface="Calibri"/>
                </a:rPr>
                <a:t>Skew</a:t>
              </a:r>
              <a:r>
                <a:rPr lang="en-US" sz="4000" b="1" baseline="-25000" dirty="0" err="1">
                  <a:solidFill>
                    <a:schemeClr val="bg1"/>
                  </a:solidFill>
                  <a:latin typeface="Times New Roman"/>
                  <a:ea typeface="Calibri"/>
                  <a:cs typeface="Calibri"/>
                </a:rPr>
                <a:t>t</a:t>
              </a:r>
              <a:r>
                <a:rPr lang="en-US" sz="4000" b="1" dirty="0">
                  <a:solidFill>
                    <a:schemeClr val="bg1"/>
                  </a:solidFill>
                  <a:latin typeface="Times New Roman"/>
                  <a:ea typeface="Calibri"/>
                  <a:cs typeface="Calibri"/>
                </a:rPr>
                <a:t> + </a:t>
              </a:r>
              <a:r>
                <a:rPr lang="en-US" sz="4000" b="1" dirty="0">
                  <a:solidFill>
                    <a:schemeClr val="bg1"/>
                  </a:solidFill>
                  <a:latin typeface="Times New Roman"/>
                  <a:ea typeface="+mn-lt"/>
                  <a:cs typeface="+mn-lt"/>
                </a:rPr>
                <a:t>b</a:t>
              </a:r>
              <a:r>
                <a:rPr lang="en-US" sz="4000" b="1" baseline="-25000" dirty="0">
                  <a:solidFill>
                    <a:schemeClr val="bg1"/>
                  </a:solidFill>
                  <a:latin typeface="Times New Roman"/>
                  <a:ea typeface="+mn-lt"/>
                  <a:cs typeface="+mn-lt"/>
                </a:rPr>
                <a:t>2</a:t>
              </a:r>
              <a:r>
                <a:rPr lang="en-US" sz="4000" b="1" dirty="0">
                  <a:solidFill>
                    <a:schemeClr val="bg1"/>
                  </a:solidFill>
                  <a:latin typeface="Times New Roman"/>
                  <a:ea typeface="Calibri"/>
                  <a:cs typeface="Calibri"/>
                </a:rPr>
                <a:t>*Monthly </a:t>
              </a:r>
              <a:r>
                <a:rPr lang="en-US" sz="4000" b="1" dirty="0" err="1">
                  <a:solidFill>
                    <a:schemeClr val="bg1"/>
                  </a:solidFill>
                  <a:latin typeface="Times New Roman"/>
                  <a:ea typeface="Calibri"/>
                  <a:cs typeface="Calibri"/>
                </a:rPr>
                <a:t>Effect</a:t>
              </a:r>
              <a:r>
                <a:rPr lang="en-US" sz="4000" b="1" baseline="-25000" dirty="0" err="1">
                  <a:solidFill>
                    <a:schemeClr val="bg1"/>
                  </a:solidFill>
                  <a:latin typeface="Times New Roman"/>
                  <a:ea typeface="Calibri"/>
                  <a:cs typeface="Calibri"/>
                </a:rPr>
                <a:t>t</a:t>
              </a:r>
              <a:r>
                <a:rPr lang="en-US" sz="4000" b="1" dirty="0">
                  <a:solidFill>
                    <a:schemeClr val="bg1"/>
                  </a:solidFill>
                  <a:latin typeface="Times New Roman"/>
                  <a:ea typeface="Calibri"/>
                  <a:cs typeface="Calibri"/>
                </a:rPr>
                <a:t> + </a:t>
              </a:r>
              <a:r>
                <a:rPr lang="en-US" sz="4000" b="1" dirty="0">
                  <a:solidFill>
                    <a:schemeClr val="bg1"/>
                  </a:solidFill>
                  <a:latin typeface="Times New Roman"/>
                  <a:ea typeface="+mn-lt"/>
                  <a:cs typeface="+mn-lt"/>
                </a:rPr>
                <a:t>b</a:t>
              </a:r>
              <a:r>
                <a:rPr lang="en-US" sz="4000" b="1" baseline="-25000" dirty="0">
                  <a:solidFill>
                    <a:schemeClr val="bg1"/>
                  </a:solidFill>
                  <a:latin typeface="Times New Roman"/>
                  <a:ea typeface="+mn-lt"/>
                  <a:cs typeface="+mn-lt"/>
                </a:rPr>
                <a:t>3</a:t>
              </a:r>
              <a:r>
                <a:rPr lang="en-US" sz="4000" b="1" dirty="0">
                  <a:solidFill>
                    <a:schemeClr val="bg1"/>
                  </a:solidFill>
                  <a:latin typeface="Times New Roman"/>
                  <a:ea typeface="Calibri"/>
                  <a:cs typeface="Calibri"/>
                </a:rPr>
                <a:t>*</a:t>
              </a:r>
              <a:r>
                <a:rPr lang="en-US" sz="4000" b="1" dirty="0" err="1">
                  <a:solidFill>
                    <a:schemeClr val="bg1"/>
                  </a:solidFill>
                  <a:latin typeface="Times New Roman"/>
                  <a:ea typeface="Calibri"/>
                  <a:cs typeface="Calibri"/>
                </a:rPr>
                <a:t>Volume</a:t>
              </a:r>
              <a:r>
                <a:rPr lang="en-US" sz="4000" b="1" baseline="-25000" dirty="0" err="1">
                  <a:solidFill>
                    <a:schemeClr val="bg1"/>
                  </a:solidFill>
                  <a:latin typeface="Times New Roman"/>
                  <a:ea typeface="Calibri"/>
                  <a:cs typeface="Calibri"/>
                </a:rPr>
                <a:t>t</a:t>
              </a:r>
              <a:endParaRPr lang="en-US" sz="4000" b="1" dirty="0">
                <a:solidFill>
                  <a:schemeClr val="bg1"/>
                </a:solidFill>
                <a:latin typeface="Times New Roman"/>
                <a:ea typeface="Calibri"/>
                <a:cs typeface="Calibri"/>
              </a:endParaRPr>
            </a:p>
          </p:txBody>
        </p:sp>
      </p:grpSp>
      <p:sp>
        <p:nvSpPr>
          <p:cNvPr id="8" name="TextBox 7">
            <a:extLst>
              <a:ext uri="{FF2B5EF4-FFF2-40B4-BE49-F238E27FC236}">
                <a16:creationId xmlns:a16="http://schemas.microsoft.com/office/drawing/2014/main" id="{63F3B153-AF05-E466-41DD-78CEF0F830C8}"/>
              </a:ext>
            </a:extLst>
          </p:cNvPr>
          <p:cNvSpPr txBox="1"/>
          <p:nvPr/>
        </p:nvSpPr>
        <p:spPr>
          <a:xfrm>
            <a:off x="675043" y="2899946"/>
            <a:ext cx="75134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154C5"/>
                </a:solidFill>
                <a:latin typeface="Montserrat" pitchFamily="2" charset="77"/>
              </a:rPr>
              <a:t>Based on the </a:t>
            </a:r>
            <a:r>
              <a:rPr lang="en-US" sz="1600" err="1">
                <a:solidFill>
                  <a:srgbClr val="2154C5"/>
                </a:solidFill>
                <a:latin typeface="Montserrat" pitchFamily="2" charset="77"/>
              </a:rPr>
              <a:t>Fama</a:t>
            </a:r>
            <a:r>
              <a:rPr lang="en-US" sz="1600">
                <a:solidFill>
                  <a:srgbClr val="2154C5"/>
                </a:solidFill>
                <a:latin typeface="Montserrat" pitchFamily="2" charset="77"/>
              </a:rPr>
              <a:t>–MacBeth Regression Model:</a:t>
            </a:r>
          </a:p>
        </p:txBody>
      </p:sp>
      <p:sp>
        <p:nvSpPr>
          <p:cNvPr id="9" name="TextBox 12">
            <a:extLst>
              <a:ext uri="{FF2B5EF4-FFF2-40B4-BE49-F238E27FC236}">
                <a16:creationId xmlns:a16="http://schemas.microsoft.com/office/drawing/2014/main" id="{F0563688-A25C-C394-0824-8AD2F9C02072}"/>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10" name="TextBox 9">
            <a:extLst>
              <a:ext uri="{FF2B5EF4-FFF2-40B4-BE49-F238E27FC236}">
                <a16:creationId xmlns:a16="http://schemas.microsoft.com/office/drawing/2014/main" id="{5EFE0B86-3E7A-6E49-8989-B2EF48A91AB5}"/>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11" name="TextBox 10">
            <a:extLst>
              <a:ext uri="{FF2B5EF4-FFF2-40B4-BE49-F238E27FC236}">
                <a16:creationId xmlns:a16="http://schemas.microsoft.com/office/drawing/2014/main" id="{B0E6FC56-FB41-373C-4D52-1B2E11E1C500}"/>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12" name="TextBox 11">
            <a:extLst>
              <a:ext uri="{FF2B5EF4-FFF2-40B4-BE49-F238E27FC236}">
                <a16:creationId xmlns:a16="http://schemas.microsoft.com/office/drawing/2014/main" id="{2C85964D-23BC-BAB2-22BD-1E8DB6BCD6D9}"/>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13" name="TextBox 12">
            <a:extLst>
              <a:ext uri="{FF2B5EF4-FFF2-40B4-BE49-F238E27FC236}">
                <a16:creationId xmlns:a16="http://schemas.microsoft.com/office/drawing/2014/main" id="{D7885F0C-D601-1950-0A5B-019B9D4E589D}"/>
              </a:ext>
            </a:extLst>
          </p:cNvPr>
          <p:cNvSpPr txBox="1"/>
          <p:nvPr/>
        </p:nvSpPr>
        <p:spPr>
          <a:xfrm>
            <a:off x="3062262" y="9698295"/>
            <a:ext cx="697008" cy="369332"/>
          </a:xfrm>
          <a:prstGeom prst="rect">
            <a:avLst/>
          </a:prstGeom>
          <a:noFill/>
        </p:spPr>
        <p:txBody>
          <a:bodyPr wrap="square" rtlCol="0">
            <a:spAutoFit/>
          </a:bodyPr>
          <a:lstStyle/>
          <a:p>
            <a:r>
              <a:rPr lang="en-US" b="1">
                <a:solidFill>
                  <a:schemeClr val="bg1"/>
                </a:solidFill>
              </a:rPr>
              <a:t>20%</a:t>
            </a:r>
          </a:p>
        </p:txBody>
      </p:sp>
      <p:sp>
        <p:nvSpPr>
          <p:cNvPr id="14" name="TextBox 13">
            <a:extLst>
              <a:ext uri="{FF2B5EF4-FFF2-40B4-BE49-F238E27FC236}">
                <a16:creationId xmlns:a16="http://schemas.microsoft.com/office/drawing/2014/main" id="{E50C8045-0494-8E08-D94E-B40FA5DC352D}"/>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15" name="TextBox 14">
            <a:extLst>
              <a:ext uri="{FF2B5EF4-FFF2-40B4-BE49-F238E27FC236}">
                <a16:creationId xmlns:a16="http://schemas.microsoft.com/office/drawing/2014/main" id="{52AAFA8D-8005-1757-03C6-B25C8FF91CE4}"/>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16" name="TextBox 7">
            <a:extLst>
              <a:ext uri="{FF2B5EF4-FFF2-40B4-BE49-F238E27FC236}">
                <a16:creationId xmlns:a16="http://schemas.microsoft.com/office/drawing/2014/main" id="{C2749F99-4555-AA67-6E6F-0FC1CCE20A96}"/>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Model Fitting</a:t>
            </a:r>
          </a:p>
        </p:txBody>
      </p:sp>
      <p:sp>
        <p:nvSpPr>
          <p:cNvPr id="17" name="TextBox 7">
            <a:extLst>
              <a:ext uri="{FF2B5EF4-FFF2-40B4-BE49-F238E27FC236}">
                <a16:creationId xmlns:a16="http://schemas.microsoft.com/office/drawing/2014/main" id="{CDA23661-FBD8-1851-27D8-3C37064DB528}"/>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18" name="Straight Connector 17">
            <a:extLst>
              <a:ext uri="{FF2B5EF4-FFF2-40B4-BE49-F238E27FC236}">
                <a16:creationId xmlns:a16="http://schemas.microsoft.com/office/drawing/2014/main" id="{7B54ADC9-5481-5472-D5AA-201DB840D101}"/>
              </a:ext>
            </a:extLst>
          </p:cNvPr>
          <p:cNvCxnSpPr>
            <a:cxnSpLocks/>
            <a:endCxn id="34"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45D23969-E654-FFE3-58E2-B82314AB8842}"/>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21" name="Group 20">
            <a:extLst>
              <a:ext uri="{FF2B5EF4-FFF2-40B4-BE49-F238E27FC236}">
                <a16:creationId xmlns:a16="http://schemas.microsoft.com/office/drawing/2014/main" id="{0814E043-D48B-5B0C-FD29-17DF4C91D8CC}"/>
              </a:ext>
            </a:extLst>
          </p:cNvPr>
          <p:cNvGrpSpPr/>
          <p:nvPr/>
        </p:nvGrpSpPr>
        <p:grpSpPr>
          <a:xfrm>
            <a:off x="8795496" y="9511453"/>
            <a:ext cx="697008" cy="718420"/>
            <a:chOff x="1073426" y="8081531"/>
            <a:chExt cx="697008" cy="718420"/>
          </a:xfrm>
        </p:grpSpPr>
        <p:sp>
          <p:nvSpPr>
            <p:cNvPr id="22" name="Oval 21">
              <a:extLst>
                <a:ext uri="{FF2B5EF4-FFF2-40B4-BE49-F238E27FC236}">
                  <a16:creationId xmlns:a16="http://schemas.microsoft.com/office/drawing/2014/main" id="{A4A4831F-4F2F-43DC-DC54-5B1E6248D66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BCEB4E-EEBA-05F3-4F15-E4CDA1217CF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19531689-071D-F992-D24B-98A17BECB20C}"/>
              </a:ext>
            </a:extLst>
          </p:cNvPr>
          <p:cNvGrpSpPr/>
          <p:nvPr/>
        </p:nvGrpSpPr>
        <p:grpSpPr>
          <a:xfrm>
            <a:off x="3139008" y="9706276"/>
            <a:ext cx="337134" cy="361709"/>
            <a:chOff x="1073426" y="8081531"/>
            <a:chExt cx="697008" cy="718420"/>
          </a:xfrm>
        </p:grpSpPr>
        <p:sp>
          <p:nvSpPr>
            <p:cNvPr id="25" name="Oval 24">
              <a:extLst>
                <a:ext uri="{FF2B5EF4-FFF2-40B4-BE49-F238E27FC236}">
                  <a16:creationId xmlns:a16="http://schemas.microsoft.com/office/drawing/2014/main" id="{D5C507CA-08BC-D107-94C2-49EB48E2C94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1CB493-D6EA-7991-C210-3D2E368DD1B8}"/>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B0E6B21-925B-1E9D-7659-62FECFB63189}"/>
              </a:ext>
            </a:extLst>
          </p:cNvPr>
          <p:cNvGrpSpPr/>
          <p:nvPr/>
        </p:nvGrpSpPr>
        <p:grpSpPr>
          <a:xfrm>
            <a:off x="6195691" y="9724140"/>
            <a:ext cx="337134" cy="361709"/>
            <a:chOff x="1073426" y="8081531"/>
            <a:chExt cx="697008" cy="718420"/>
          </a:xfrm>
        </p:grpSpPr>
        <p:sp>
          <p:nvSpPr>
            <p:cNvPr id="28" name="Oval 27">
              <a:extLst>
                <a:ext uri="{FF2B5EF4-FFF2-40B4-BE49-F238E27FC236}">
                  <a16:creationId xmlns:a16="http://schemas.microsoft.com/office/drawing/2014/main" id="{F53B4FA3-41EE-C295-3C1B-30C55DE90792}"/>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EE645C5-32A0-F3E0-003B-A76107EE435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907558D-BE36-1B99-0121-4993124F243C}"/>
              </a:ext>
            </a:extLst>
          </p:cNvPr>
          <p:cNvGrpSpPr/>
          <p:nvPr/>
        </p:nvGrpSpPr>
        <p:grpSpPr>
          <a:xfrm>
            <a:off x="11986165" y="9703472"/>
            <a:ext cx="337134" cy="361709"/>
            <a:chOff x="1073426" y="8081531"/>
            <a:chExt cx="697008" cy="718420"/>
          </a:xfrm>
        </p:grpSpPr>
        <p:sp>
          <p:nvSpPr>
            <p:cNvPr id="31" name="Oval 30">
              <a:extLst>
                <a:ext uri="{FF2B5EF4-FFF2-40B4-BE49-F238E27FC236}">
                  <a16:creationId xmlns:a16="http://schemas.microsoft.com/office/drawing/2014/main" id="{671B0664-9CBA-EBDE-8777-36BDAF62B38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BC3DD63-2A6B-1AA1-4FD5-747DDF90578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179E574-9CDE-FD6D-7E0A-FB5D606A57E7}"/>
              </a:ext>
            </a:extLst>
          </p:cNvPr>
          <p:cNvGrpSpPr/>
          <p:nvPr/>
        </p:nvGrpSpPr>
        <p:grpSpPr>
          <a:xfrm>
            <a:off x="14576965" y="9689807"/>
            <a:ext cx="337134" cy="361709"/>
            <a:chOff x="1073426" y="8081531"/>
            <a:chExt cx="697008" cy="718420"/>
          </a:xfrm>
        </p:grpSpPr>
        <p:sp>
          <p:nvSpPr>
            <p:cNvPr id="34" name="Oval 33">
              <a:extLst>
                <a:ext uri="{FF2B5EF4-FFF2-40B4-BE49-F238E27FC236}">
                  <a16:creationId xmlns:a16="http://schemas.microsoft.com/office/drawing/2014/main" id="{4D403656-02D7-053F-D265-3641217CB86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BBB6988-7C39-7836-9036-8D43E91A11A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38220F4-B975-B998-F751-7A8360247178}"/>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56%</a:t>
            </a:r>
          </a:p>
        </p:txBody>
      </p:sp>
      <p:sp>
        <p:nvSpPr>
          <p:cNvPr id="38" name="TextBox 7">
            <a:extLst>
              <a:ext uri="{FF2B5EF4-FFF2-40B4-BE49-F238E27FC236}">
                <a16:creationId xmlns:a16="http://schemas.microsoft.com/office/drawing/2014/main" id="{408477AE-3C5E-E24B-8C10-FC2B43C6CBA5}"/>
              </a:ext>
            </a:extLst>
          </p:cNvPr>
          <p:cNvSpPr txBox="1"/>
          <p:nvPr/>
        </p:nvSpPr>
        <p:spPr>
          <a:xfrm>
            <a:off x="2347981" y="923733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39" name="TextBox 7">
            <a:extLst>
              <a:ext uri="{FF2B5EF4-FFF2-40B4-BE49-F238E27FC236}">
                <a16:creationId xmlns:a16="http://schemas.microsoft.com/office/drawing/2014/main" id="{7B0DF146-E55A-3713-EEC3-68EC2AB2FE29}"/>
              </a:ext>
            </a:extLst>
          </p:cNvPr>
          <p:cNvSpPr txBox="1"/>
          <p:nvPr/>
        </p:nvSpPr>
        <p:spPr>
          <a:xfrm>
            <a:off x="13441075" y="9197141"/>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spTree>
    <p:extLst>
      <p:ext uri="{BB962C8B-B14F-4D97-AF65-F5344CB8AC3E}">
        <p14:creationId xmlns:p14="http://schemas.microsoft.com/office/powerpoint/2010/main" val="197433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61348"/>
            <a:ext cx="6437939" cy="0"/>
          </a:xfrm>
          <a:prstGeom prst="line">
            <a:avLst/>
          </a:prstGeom>
          <a:ln w="28575" cap="flat">
            <a:solidFill>
              <a:srgbClr val="2254C5"/>
            </a:solidFill>
            <a:prstDash val="solid"/>
            <a:headEnd type="none" w="sm" len="sm"/>
            <a:tailEnd type="none" w="sm" len="sm"/>
          </a:ln>
        </p:spPr>
      </p:sp>
      <p:sp>
        <p:nvSpPr>
          <p:cNvPr id="17" name="Freeform 17"/>
          <p:cNvSpPr/>
          <p:nvPr/>
        </p:nvSpPr>
        <p:spPr>
          <a:xfrm>
            <a:off x="7239000" y="6748496"/>
            <a:ext cx="10201114" cy="1595404"/>
          </a:xfrm>
          <a:custGeom>
            <a:avLst/>
            <a:gdLst/>
            <a:ahLst/>
            <a:cxnLst/>
            <a:rect l="l" t="t" r="r" b="b"/>
            <a:pathLst>
              <a:path w="3208307" h="454928">
                <a:moveTo>
                  <a:pt x="0" y="0"/>
                </a:moveTo>
                <a:lnTo>
                  <a:pt x="3208307" y="0"/>
                </a:lnTo>
                <a:lnTo>
                  <a:pt x="3208307" y="454928"/>
                </a:lnTo>
                <a:lnTo>
                  <a:pt x="0" y="454928"/>
                </a:lnTo>
                <a:close/>
              </a:path>
            </a:pathLst>
          </a:custGeom>
          <a:solidFill>
            <a:srgbClr val="2154C5"/>
          </a:solidFill>
          <a:ln>
            <a:solidFill>
              <a:schemeClr val="bg1">
                <a:lumMod val="65000"/>
              </a:schemeClr>
            </a:solidFill>
          </a:ln>
        </p:spPr>
        <p:txBody>
          <a:bodyPr/>
          <a:lstStyle/>
          <a:p>
            <a:pPr marL="342900" indent="-342900">
              <a:lnSpc>
                <a:spcPct val="150000"/>
              </a:lnSpc>
              <a:buFontTx/>
              <a:buChar char="-"/>
            </a:pPr>
            <a:r>
              <a:rPr lang="en-US" sz="2000" b="1">
                <a:solidFill>
                  <a:schemeClr val="bg1"/>
                </a:solidFill>
              </a:rPr>
              <a:t>468 Observations</a:t>
            </a:r>
          </a:p>
          <a:p>
            <a:pPr marL="342900" indent="-342900">
              <a:lnSpc>
                <a:spcPct val="150000"/>
              </a:lnSpc>
              <a:buFontTx/>
              <a:buChar char="-"/>
            </a:pPr>
            <a:r>
              <a:rPr lang="en-US" sz="2000" b="1">
                <a:solidFill>
                  <a:schemeClr val="bg1"/>
                </a:solidFill>
              </a:rPr>
              <a:t>Adjusted R-squared: 0.5184</a:t>
            </a:r>
          </a:p>
          <a:p>
            <a:pPr marL="342900" indent="-342900">
              <a:lnSpc>
                <a:spcPct val="150000"/>
              </a:lnSpc>
              <a:buFontTx/>
              <a:buChar char="-"/>
            </a:pPr>
            <a:r>
              <a:rPr lang="en-US" sz="2000" b="1">
                <a:solidFill>
                  <a:schemeClr val="bg1"/>
                </a:solidFill>
              </a:rPr>
              <a:t>F-test, p value: &lt; 2.2e</a:t>
            </a:r>
            <a:r>
              <a:rPr lang="en-US" sz="2000" b="1" baseline="30000">
                <a:solidFill>
                  <a:schemeClr val="bg1"/>
                </a:solidFill>
              </a:rPr>
              <a:t>-16</a:t>
            </a:r>
            <a:endParaRPr lang="en-US" sz="2000" b="1">
              <a:solidFill>
                <a:schemeClr val="bg1"/>
              </a:solidFill>
            </a:endParaRPr>
          </a:p>
        </p:txBody>
      </p:sp>
      <p:sp>
        <p:nvSpPr>
          <p:cNvPr id="40" name="TextBox 40"/>
          <p:cNvSpPr txBox="1"/>
          <p:nvPr/>
        </p:nvSpPr>
        <p:spPr>
          <a:xfrm>
            <a:off x="830345" y="1281976"/>
            <a:ext cx="17291620" cy="1223540"/>
          </a:xfrm>
          <a:prstGeom prst="rect">
            <a:avLst/>
          </a:prstGeom>
        </p:spPr>
        <p:txBody>
          <a:bodyPr wrap="square" lIns="0" tIns="0" rIns="0" bIns="0" rtlCol="0" anchor="t">
            <a:spAutoFit/>
          </a:bodyPr>
          <a:lstStyle/>
          <a:p>
            <a:pPr>
              <a:lnSpc>
                <a:spcPts val="10318"/>
              </a:lnSpc>
            </a:pPr>
            <a:r>
              <a:rPr lang="en-US" sz="7350">
                <a:solidFill>
                  <a:srgbClr val="2254C5"/>
                </a:solidFill>
                <a:latin typeface="Montserrat Semi-Bold Bold"/>
              </a:rPr>
              <a:t>Regression Model Result</a:t>
            </a:r>
          </a:p>
        </p:txBody>
      </p:sp>
      <p:sp>
        <p:nvSpPr>
          <p:cNvPr id="46" name="TextBox 46"/>
          <p:cNvSpPr txBox="1"/>
          <p:nvPr/>
        </p:nvSpPr>
        <p:spPr>
          <a:xfrm>
            <a:off x="11952219" y="5280738"/>
            <a:ext cx="5487895" cy="473247"/>
          </a:xfrm>
          <a:prstGeom prst="rect">
            <a:avLst/>
          </a:prstGeom>
        </p:spPr>
        <p:txBody>
          <a:bodyPr lIns="0" tIns="0" rIns="0" bIns="0" rtlCol="0" anchor="t">
            <a:spAutoFit/>
          </a:bodyPr>
          <a:lstStyle/>
          <a:p>
            <a:pPr algn="ctr">
              <a:lnSpc>
                <a:spcPts val="3844"/>
              </a:lnSpc>
            </a:pPr>
            <a:r>
              <a:rPr lang="en-US" sz="2745">
                <a:solidFill>
                  <a:srgbClr val="FFFFFF"/>
                </a:solidFill>
                <a:latin typeface="Montserrat Classic"/>
              </a:rPr>
              <a:t>The Brief Percentage of CAC</a:t>
            </a:r>
          </a:p>
        </p:txBody>
      </p:sp>
      <p:graphicFrame>
        <p:nvGraphicFramePr>
          <p:cNvPr id="3" name="Table 2">
            <a:extLst>
              <a:ext uri="{FF2B5EF4-FFF2-40B4-BE49-F238E27FC236}">
                <a16:creationId xmlns:a16="http://schemas.microsoft.com/office/drawing/2014/main" id="{A955942E-0F3E-16E4-FE08-3D8FDFDFD56A}"/>
              </a:ext>
            </a:extLst>
          </p:cNvPr>
          <p:cNvGraphicFramePr>
            <a:graphicFrameLocks noGrp="1"/>
          </p:cNvGraphicFramePr>
          <p:nvPr>
            <p:extLst>
              <p:ext uri="{D42A27DB-BD31-4B8C-83A1-F6EECF244321}">
                <p14:modId xmlns:p14="http://schemas.microsoft.com/office/powerpoint/2010/main" val="71398487"/>
              </p:ext>
            </p:extLst>
          </p:nvPr>
        </p:nvGraphicFramePr>
        <p:xfrm>
          <a:off x="7211291" y="2860098"/>
          <a:ext cx="10228824" cy="3401621"/>
        </p:xfrm>
        <a:graphic>
          <a:graphicData uri="http://schemas.openxmlformats.org/drawingml/2006/table">
            <a:tbl>
              <a:tblPr firstRow="1" bandRow="1">
                <a:tableStyleId>{5C22544A-7EE6-4342-B048-85BDC9FD1C3A}</a:tableStyleId>
              </a:tblPr>
              <a:tblGrid>
                <a:gridCol w="2313709">
                  <a:extLst>
                    <a:ext uri="{9D8B030D-6E8A-4147-A177-3AD203B41FA5}">
                      <a16:colId xmlns:a16="http://schemas.microsoft.com/office/drawing/2014/main" val="325323812"/>
                    </a:ext>
                  </a:extLst>
                </a:gridCol>
                <a:gridCol w="2362200">
                  <a:extLst>
                    <a:ext uri="{9D8B030D-6E8A-4147-A177-3AD203B41FA5}">
                      <a16:colId xmlns:a16="http://schemas.microsoft.com/office/drawing/2014/main" val="1405796699"/>
                    </a:ext>
                  </a:extLst>
                </a:gridCol>
                <a:gridCol w="3874168">
                  <a:extLst>
                    <a:ext uri="{9D8B030D-6E8A-4147-A177-3AD203B41FA5}">
                      <a16:colId xmlns:a16="http://schemas.microsoft.com/office/drawing/2014/main" val="2136606980"/>
                    </a:ext>
                  </a:extLst>
                </a:gridCol>
                <a:gridCol w="1678747">
                  <a:extLst>
                    <a:ext uri="{9D8B030D-6E8A-4147-A177-3AD203B41FA5}">
                      <a16:colId xmlns:a16="http://schemas.microsoft.com/office/drawing/2014/main" val="3552775690"/>
                    </a:ext>
                  </a:extLst>
                </a:gridCol>
              </a:tblGrid>
              <a:tr h="558219">
                <a:tc>
                  <a:txBody>
                    <a:bodyPr/>
                    <a:lstStyle/>
                    <a:p>
                      <a:pPr algn="ctr" fontAlgn="auto"/>
                      <a:r>
                        <a:rPr lang="en-US" sz="2800">
                          <a:effectLst/>
                        </a:rPr>
                        <a:t>​</a:t>
                      </a:r>
                      <a:endParaRPr lang="en-US" sz="2800" b="1">
                        <a:solidFill>
                          <a:srgbClr val="FFFFFF"/>
                        </a:solidFill>
                        <a:effectLst/>
                        <a:latin typeface="Calibri" panose="020F0502020204030204" pitchFamily="34" charset="0"/>
                      </a:endParaRPr>
                    </a:p>
                  </a:txBody>
                  <a:tcPr anchor="ctr">
                    <a:solidFill>
                      <a:srgbClr val="2154C5"/>
                    </a:solidFill>
                  </a:tcPr>
                </a:tc>
                <a:tc>
                  <a:txBody>
                    <a:bodyPr/>
                    <a:lstStyle/>
                    <a:p>
                      <a:pPr algn="ctr" fontAlgn="base"/>
                      <a:r>
                        <a:rPr lang="en-US" sz="2800">
                          <a:effectLst/>
                        </a:rPr>
                        <a:t>SKEW​</a:t>
                      </a:r>
                      <a:endParaRPr lang="en-US" sz="2800" b="1">
                        <a:solidFill>
                          <a:srgbClr val="FFFFFF"/>
                        </a:solidFill>
                        <a:effectLst/>
                      </a:endParaRPr>
                    </a:p>
                  </a:txBody>
                  <a:tcPr anchor="ctr">
                    <a:solidFill>
                      <a:srgbClr val="2154C5"/>
                    </a:solidFill>
                  </a:tcPr>
                </a:tc>
                <a:tc>
                  <a:txBody>
                    <a:bodyPr/>
                    <a:lstStyle/>
                    <a:p>
                      <a:pPr algn="ctr" fontAlgn="base"/>
                      <a:r>
                        <a:rPr lang="en-US" sz="2800">
                          <a:effectLst/>
                        </a:rPr>
                        <a:t>Monthly Effect​</a:t>
                      </a:r>
                      <a:endParaRPr lang="en-US" sz="2800" b="1">
                        <a:solidFill>
                          <a:srgbClr val="FFFFFF"/>
                        </a:solidFill>
                        <a:effectLst/>
                      </a:endParaRPr>
                    </a:p>
                  </a:txBody>
                  <a:tcPr anchor="ctr">
                    <a:solidFill>
                      <a:srgbClr val="2154C5"/>
                    </a:solidFill>
                  </a:tcPr>
                </a:tc>
                <a:tc>
                  <a:txBody>
                    <a:bodyPr/>
                    <a:lstStyle/>
                    <a:p>
                      <a:pPr algn="ctr" fontAlgn="base"/>
                      <a:r>
                        <a:rPr lang="en-US" sz="2800" b="1">
                          <a:solidFill>
                            <a:srgbClr val="FFFFFF"/>
                          </a:solidFill>
                          <a:effectLst/>
                        </a:rPr>
                        <a:t>Volume</a:t>
                      </a:r>
                    </a:p>
                  </a:txBody>
                  <a:tcPr anchor="ctr">
                    <a:solidFill>
                      <a:srgbClr val="2154C5"/>
                    </a:solidFill>
                  </a:tcPr>
                </a:tc>
                <a:extLst>
                  <a:ext uri="{0D108BD9-81ED-4DB2-BD59-A6C34878D82A}">
                    <a16:rowId xmlns:a16="http://schemas.microsoft.com/office/drawing/2014/main" val="3386652750"/>
                  </a:ext>
                </a:extLst>
              </a:tr>
              <a:tr h="737648">
                <a:tc>
                  <a:txBody>
                    <a:bodyPr/>
                    <a:lstStyle/>
                    <a:p>
                      <a:pPr algn="ctr" fontAlgn="base"/>
                      <a:r>
                        <a:rPr lang="en-US" sz="2800">
                          <a:effectLst/>
                        </a:rPr>
                        <a:t>P value​</a:t>
                      </a:r>
                    </a:p>
                  </a:txBody>
                  <a:tcPr anchor="ctr"/>
                </a:tc>
                <a:tc>
                  <a:txBody>
                    <a:bodyPr/>
                    <a:lstStyle/>
                    <a:p>
                      <a:pPr algn="ctr" fontAlgn="base"/>
                      <a:r>
                        <a:rPr lang="en-US" sz="2800">
                          <a:effectLst/>
                        </a:rPr>
                        <a:t>&lt; 2.2e-16​</a:t>
                      </a:r>
                    </a:p>
                  </a:txBody>
                  <a:tcPr anchor="ctr"/>
                </a:tc>
                <a:tc>
                  <a:txBody>
                    <a:bodyPr/>
                    <a:lstStyle/>
                    <a:p>
                      <a:pPr algn="ctr" fontAlgn="base"/>
                      <a:r>
                        <a:rPr lang="en-US" sz="2800">
                          <a:effectLst/>
                        </a:rPr>
                        <a:t>Refers</a:t>
                      </a:r>
                      <a:r>
                        <a:rPr lang="zh-CN" altLang="en-US" sz="2800">
                          <a:effectLst/>
                        </a:rPr>
                        <a:t> </a:t>
                      </a:r>
                      <a:r>
                        <a:rPr lang="en-US" altLang="zh-CN" sz="2800">
                          <a:effectLst/>
                        </a:rPr>
                        <a:t>to the graph</a:t>
                      </a:r>
                      <a:r>
                        <a:rPr lang="en-US" sz="2800">
                          <a:effectLst/>
                        </a:rPr>
                        <a:t>​</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800">
                          <a:effectLst/>
                        </a:rPr>
                        <a:t>0.000156</a:t>
                      </a:r>
                    </a:p>
                  </a:txBody>
                  <a:tcPr anchor="ctr"/>
                </a:tc>
                <a:extLst>
                  <a:ext uri="{0D108BD9-81ED-4DB2-BD59-A6C34878D82A}">
                    <a16:rowId xmlns:a16="http://schemas.microsoft.com/office/drawing/2014/main" val="1124597885"/>
                  </a:ext>
                </a:extLst>
              </a:tr>
              <a:tr h="1052877">
                <a:tc>
                  <a:txBody>
                    <a:bodyPr/>
                    <a:lstStyle/>
                    <a:p>
                      <a:pPr algn="ctr" fontAlgn="base"/>
                      <a:r>
                        <a:rPr lang="en-US" sz="2800">
                          <a:effectLst/>
                        </a:rPr>
                        <a:t>Signif. codes​</a:t>
                      </a:r>
                    </a:p>
                  </a:txBody>
                  <a:tcPr anchor="ctr"/>
                </a:tc>
                <a:tc>
                  <a:txBody>
                    <a:bodyPr/>
                    <a:lstStyle/>
                    <a:p>
                      <a:pPr algn="ctr" fontAlgn="base"/>
                      <a:r>
                        <a:rPr lang="en-US" sz="2800">
                          <a:effectLst/>
                        </a:rPr>
                        <a:t>Significant</a:t>
                      </a:r>
                    </a:p>
                  </a:txBody>
                  <a:tcPr anchor="ctr"/>
                </a:tc>
                <a:tc>
                  <a:txBody>
                    <a:bodyPr/>
                    <a:lstStyle/>
                    <a:p>
                      <a:pPr marL="0" marR="0" lvl="0" indent="0" algn="ctr" rtl="0" eaLnBrk="1" fontAlgn="base" latinLnBrk="0" hangingPunct="1">
                        <a:lnSpc>
                          <a:spcPct val="100000"/>
                        </a:lnSpc>
                        <a:spcBef>
                          <a:spcPts val="0"/>
                        </a:spcBef>
                        <a:spcAft>
                          <a:spcPts val="0"/>
                        </a:spcAft>
                        <a:buClrTx/>
                        <a:buSzTx/>
                        <a:buFontTx/>
                        <a:buNone/>
                      </a:pPr>
                      <a:r>
                        <a:rPr lang="en-US" sz="2800">
                          <a:effectLst/>
                        </a:rPr>
                        <a:t>Significant </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a:effectLst/>
                        </a:rPr>
                        <a:t>except m2 and m4​</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800">
                          <a:effectLst/>
                        </a:rPr>
                        <a:t>Significant</a:t>
                      </a:r>
                    </a:p>
                  </a:txBody>
                  <a:tcPr anchor="ctr"/>
                </a:tc>
                <a:extLst>
                  <a:ext uri="{0D108BD9-81ED-4DB2-BD59-A6C34878D82A}">
                    <a16:rowId xmlns:a16="http://schemas.microsoft.com/office/drawing/2014/main" val="1315786336"/>
                  </a:ext>
                </a:extLst>
              </a:tr>
              <a:tr h="1052877">
                <a:tc>
                  <a:txBody>
                    <a:bodyPr/>
                    <a:lstStyle/>
                    <a:p>
                      <a:pPr algn="ctr" fontAlgn="base"/>
                      <a:r>
                        <a:rPr lang="en-US" sz="2800">
                          <a:effectLst/>
                        </a:rPr>
                        <a:t>Relation with HSI price</a:t>
                      </a:r>
                    </a:p>
                  </a:txBody>
                  <a:tcPr anchor="ctr"/>
                </a:tc>
                <a:tc>
                  <a:txBody>
                    <a:bodyPr/>
                    <a:lstStyle/>
                    <a:p>
                      <a:pPr algn="ctr" fontAlgn="base"/>
                      <a:r>
                        <a:rPr lang="en-US" sz="2800">
                          <a:effectLst/>
                        </a:rPr>
                        <a:t>negative</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800">
                          <a:effectLst/>
                        </a:rPr>
                        <a:t>Refers</a:t>
                      </a:r>
                      <a:r>
                        <a:rPr lang="zh-CN" altLang="en-US" sz="2800">
                          <a:effectLst/>
                        </a:rPr>
                        <a:t> </a:t>
                      </a:r>
                      <a:r>
                        <a:rPr lang="en-US" altLang="zh-CN" sz="2800">
                          <a:effectLst/>
                        </a:rPr>
                        <a:t>to the graph</a:t>
                      </a:r>
                      <a:r>
                        <a:rPr lang="en-US" sz="2800">
                          <a:effectLst/>
                        </a:rPr>
                        <a:t>​</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800">
                          <a:effectLst/>
                        </a:rPr>
                        <a:t>positive</a:t>
                      </a:r>
                    </a:p>
                  </a:txBody>
                  <a:tcPr anchor="ctr"/>
                </a:tc>
                <a:extLst>
                  <a:ext uri="{0D108BD9-81ED-4DB2-BD59-A6C34878D82A}">
                    <a16:rowId xmlns:a16="http://schemas.microsoft.com/office/drawing/2014/main" val="1857008925"/>
                  </a:ext>
                </a:extLst>
              </a:tr>
            </a:tbl>
          </a:graphicData>
        </a:graphic>
      </p:graphicFrame>
      <p:pic>
        <p:nvPicPr>
          <p:cNvPr id="49" name="Picture 48">
            <a:extLst>
              <a:ext uri="{FF2B5EF4-FFF2-40B4-BE49-F238E27FC236}">
                <a16:creationId xmlns:a16="http://schemas.microsoft.com/office/drawing/2014/main" id="{7161C744-CC53-8BAB-CF5C-FB716A8A2BB3}"/>
              </a:ext>
            </a:extLst>
          </p:cNvPr>
          <p:cNvPicPr>
            <a:picLocks noChangeAspect="1"/>
          </p:cNvPicPr>
          <p:nvPr/>
        </p:nvPicPr>
        <p:blipFill>
          <a:blip r:embed="rId3"/>
          <a:stretch>
            <a:fillRect/>
          </a:stretch>
        </p:blipFill>
        <p:spPr>
          <a:xfrm>
            <a:off x="830345" y="2860098"/>
            <a:ext cx="6199199" cy="5139163"/>
          </a:xfrm>
          <a:prstGeom prst="rect">
            <a:avLst/>
          </a:prstGeom>
        </p:spPr>
      </p:pic>
      <p:sp>
        <p:nvSpPr>
          <p:cNvPr id="50" name="Oval 49">
            <a:extLst>
              <a:ext uri="{FF2B5EF4-FFF2-40B4-BE49-F238E27FC236}">
                <a16:creationId xmlns:a16="http://schemas.microsoft.com/office/drawing/2014/main" id="{9CACB2AC-D6A7-9DDA-DF98-9A241828CFCD}"/>
              </a:ext>
            </a:extLst>
          </p:cNvPr>
          <p:cNvSpPr/>
          <p:nvPr/>
        </p:nvSpPr>
        <p:spPr>
          <a:xfrm>
            <a:off x="4980557" y="3802828"/>
            <a:ext cx="1075998" cy="221227"/>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38B88B2-BA7D-80D8-AD4C-A42F79AF87A3}"/>
              </a:ext>
            </a:extLst>
          </p:cNvPr>
          <p:cNvSpPr/>
          <p:nvPr/>
        </p:nvSpPr>
        <p:spPr>
          <a:xfrm>
            <a:off x="4980557" y="4259997"/>
            <a:ext cx="1075998" cy="221227"/>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62E7CEAF-0028-6690-F890-A7C4DDE5DD5D}"/>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8" name="Oval 51">
            <a:extLst>
              <a:ext uri="{FF2B5EF4-FFF2-40B4-BE49-F238E27FC236}">
                <a16:creationId xmlns:a16="http://schemas.microsoft.com/office/drawing/2014/main" id="{29A0C3BD-812F-C342-6F40-568D9776820C}"/>
              </a:ext>
            </a:extLst>
          </p:cNvPr>
          <p:cNvSpPr/>
          <p:nvPr/>
        </p:nvSpPr>
        <p:spPr>
          <a:xfrm>
            <a:off x="4464949" y="7690959"/>
            <a:ext cx="2253903" cy="308302"/>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1">
            <a:extLst>
              <a:ext uri="{FF2B5EF4-FFF2-40B4-BE49-F238E27FC236}">
                <a16:creationId xmlns:a16="http://schemas.microsoft.com/office/drawing/2014/main" id="{D29BC81A-1183-BAEB-EEC6-DEC64727AFD5}"/>
              </a:ext>
            </a:extLst>
          </p:cNvPr>
          <p:cNvSpPr/>
          <p:nvPr/>
        </p:nvSpPr>
        <p:spPr>
          <a:xfrm>
            <a:off x="3926950" y="7430076"/>
            <a:ext cx="3102594" cy="260883"/>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DC10911-EB54-4A0C-D348-8CF4E569F09F}"/>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41" name="TextBox 40">
            <a:extLst>
              <a:ext uri="{FF2B5EF4-FFF2-40B4-BE49-F238E27FC236}">
                <a16:creationId xmlns:a16="http://schemas.microsoft.com/office/drawing/2014/main" id="{F84C1CF6-9DBB-4450-E86D-CE859FE1C66D}"/>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42" name="TextBox 41">
            <a:extLst>
              <a:ext uri="{FF2B5EF4-FFF2-40B4-BE49-F238E27FC236}">
                <a16:creationId xmlns:a16="http://schemas.microsoft.com/office/drawing/2014/main" id="{EB33076E-F420-409C-6D96-FBD3238572B2}"/>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43" name="TextBox 42">
            <a:extLst>
              <a:ext uri="{FF2B5EF4-FFF2-40B4-BE49-F238E27FC236}">
                <a16:creationId xmlns:a16="http://schemas.microsoft.com/office/drawing/2014/main" id="{9FCC4960-8BFA-3D6E-B726-1825102532AE}"/>
              </a:ext>
            </a:extLst>
          </p:cNvPr>
          <p:cNvSpPr txBox="1"/>
          <p:nvPr/>
        </p:nvSpPr>
        <p:spPr>
          <a:xfrm>
            <a:off x="3062262" y="9698295"/>
            <a:ext cx="697008" cy="369332"/>
          </a:xfrm>
          <a:prstGeom prst="rect">
            <a:avLst/>
          </a:prstGeom>
          <a:noFill/>
        </p:spPr>
        <p:txBody>
          <a:bodyPr wrap="square" rtlCol="0">
            <a:spAutoFit/>
          </a:bodyPr>
          <a:lstStyle/>
          <a:p>
            <a:r>
              <a:rPr lang="en-US" b="1">
                <a:solidFill>
                  <a:schemeClr val="bg1"/>
                </a:solidFill>
              </a:rPr>
              <a:t>20%</a:t>
            </a:r>
          </a:p>
        </p:txBody>
      </p:sp>
      <p:sp>
        <p:nvSpPr>
          <p:cNvPr id="44" name="TextBox 43">
            <a:extLst>
              <a:ext uri="{FF2B5EF4-FFF2-40B4-BE49-F238E27FC236}">
                <a16:creationId xmlns:a16="http://schemas.microsoft.com/office/drawing/2014/main" id="{F91B867C-5AAF-CC20-4C78-153A0BBFCFCA}"/>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45" name="TextBox 44">
            <a:extLst>
              <a:ext uri="{FF2B5EF4-FFF2-40B4-BE49-F238E27FC236}">
                <a16:creationId xmlns:a16="http://schemas.microsoft.com/office/drawing/2014/main" id="{62058E20-9D3D-7F1F-2B80-AC26F1E83FE4}"/>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47" name="TextBox 7">
            <a:extLst>
              <a:ext uri="{FF2B5EF4-FFF2-40B4-BE49-F238E27FC236}">
                <a16:creationId xmlns:a16="http://schemas.microsoft.com/office/drawing/2014/main" id="{6DC1E288-537D-2B2A-B341-EAA1067F37FE}"/>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Model Fitting</a:t>
            </a:r>
          </a:p>
        </p:txBody>
      </p:sp>
      <p:sp>
        <p:nvSpPr>
          <p:cNvPr id="48" name="TextBox 7">
            <a:extLst>
              <a:ext uri="{FF2B5EF4-FFF2-40B4-BE49-F238E27FC236}">
                <a16:creationId xmlns:a16="http://schemas.microsoft.com/office/drawing/2014/main" id="{4578FDFD-477F-9A10-5956-F286C2470F89}"/>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51" name="Straight Connector 50">
            <a:extLst>
              <a:ext uri="{FF2B5EF4-FFF2-40B4-BE49-F238E27FC236}">
                <a16:creationId xmlns:a16="http://schemas.microsoft.com/office/drawing/2014/main" id="{CEBFFF45-EFB0-C45F-46C1-6E31D02125FE}"/>
              </a:ext>
            </a:extLst>
          </p:cNvPr>
          <p:cNvCxnSpPr>
            <a:cxnSpLocks/>
            <a:endCxn id="67"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7">
            <a:extLst>
              <a:ext uri="{FF2B5EF4-FFF2-40B4-BE49-F238E27FC236}">
                <a16:creationId xmlns:a16="http://schemas.microsoft.com/office/drawing/2014/main" id="{C97105FE-FD29-DB43-CA25-78595F98B78A}"/>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54" name="Group 53">
            <a:extLst>
              <a:ext uri="{FF2B5EF4-FFF2-40B4-BE49-F238E27FC236}">
                <a16:creationId xmlns:a16="http://schemas.microsoft.com/office/drawing/2014/main" id="{A8BC71E7-DB49-5881-2BB8-9F97142B0CBC}"/>
              </a:ext>
            </a:extLst>
          </p:cNvPr>
          <p:cNvGrpSpPr/>
          <p:nvPr/>
        </p:nvGrpSpPr>
        <p:grpSpPr>
          <a:xfrm>
            <a:off x="8795496" y="9511453"/>
            <a:ext cx="697008" cy="718420"/>
            <a:chOff x="1073426" y="8081531"/>
            <a:chExt cx="697008" cy="718420"/>
          </a:xfrm>
        </p:grpSpPr>
        <p:sp>
          <p:nvSpPr>
            <p:cNvPr id="55" name="Oval 54">
              <a:extLst>
                <a:ext uri="{FF2B5EF4-FFF2-40B4-BE49-F238E27FC236}">
                  <a16:creationId xmlns:a16="http://schemas.microsoft.com/office/drawing/2014/main" id="{39A70CD8-CB8B-B1A9-EFE7-56E78758C7B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C7233C9-56D8-9D94-1D78-3211F69F3B99}"/>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0F5C2A0A-FB73-62E8-A097-D99F138CEAE5}"/>
              </a:ext>
            </a:extLst>
          </p:cNvPr>
          <p:cNvGrpSpPr/>
          <p:nvPr/>
        </p:nvGrpSpPr>
        <p:grpSpPr>
          <a:xfrm>
            <a:off x="3139008" y="9706276"/>
            <a:ext cx="337134" cy="361709"/>
            <a:chOff x="1073426" y="8081531"/>
            <a:chExt cx="697008" cy="718420"/>
          </a:xfrm>
        </p:grpSpPr>
        <p:sp>
          <p:nvSpPr>
            <p:cNvPr id="58" name="Oval 57">
              <a:extLst>
                <a:ext uri="{FF2B5EF4-FFF2-40B4-BE49-F238E27FC236}">
                  <a16:creationId xmlns:a16="http://schemas.microsoft.com/office/drawing/2014/main" id="{2CAB4E37-6A53-55FF-490A-09D6073D6DC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EB506A8-DD6A-620C-EE16-BCD4E2CD4B1C}"/>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50007B9D-9078-3CD3-BF46-5F5769AC3280}"/>
              </a:ext>
            </a:extLst>
          </p:cNvPr>
          <p:cNvGrpSpPr/>
          <p:nvPr/>
        </p:nvGrpSpPr>
        <p:grpSpPr>
          <a:xfrm>
            <a:off x="6195691" y="9724140"/>
            <a:ext cx="337134" cy="361709"/>
            <a:chOff x="1073426" y="8081531"/>
            <a:chExt cx="697008" cy="718420"/>
          </a:xfrm>
        </p:grpSpPr>
        <p:sp>
          <p:nvSpPr>
            <p:cNvPr id="61" name="Oval 60">
              <a:extLst>
                <a:ext uri="{FF2B5EF4-FFF2-40B4-BE49-F238E27FC236}">
                  <a16:creationId xmlns:a16="http://schemas.microsoft.com/office/drawing/2014/main" id="{F88DE7B6-7EF1-DEA5-7D2B-666D2A9E651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7FA5209-B4E5-F311-B890-9945824D580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347CECD9-1C74-360D-E9BA-746C4308EA62}"/>
              </a:ext>
            </a:extLst>
          </p:cNvPr>
          <p:cNvGrpSpPr/>
          <p:nvPr/>
        </p:nvGrpSpPr>
        <p:grpSpPr>
          <a:xfrm>
            <a:off x="11986165" y="9703472"/>
            <a:ext cx="337134" cy="361709"/>
            <a:chOff x="1073426" y="8081531"/>
            <a:chExt cx="697008" cy="718420"/>
          </a:xfrm>
        </p:grpSpPr>
        <p:sp>
          <p:nvSpPr>
            <p:cNvPr id="64" name="Oval 63">
              <a:extLst>
                <a:ext uri="{FF2B5EF4-FFF2-40B4-BE49-F238E27FC236}">
                  <a16:creationId xmlns:a16="http://schemas.microsoft.com/office/drawing/2014/main" id="{7EC17FD8-AA0A-FDCA-8ABD-BA2EA859C9AF}"/>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C2BC341-2E60-63C2-6EDC-81F73DDC7C99}"/>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F9BB1EAF-9839-97FF-314F-535BD94D826C}"/>
              </a:ext>
            </a:extLst>
          </p:cNvPr>
          <p:cNvGrpSpPr/>
          <p:nvPr/>
        </p:nvGrpSpPr>
        <p:grpSpPr>
          <a:xfrm>
            <a:off x="14576965" y="9689807"/>
            <a:ext cx="337134" cy="361709"/>
            <a:chOff x="1073426" y="8081531"/>
            <a:chExt cx="697008" cy="718420"/>
          </a:xfrm>
        </p:grpSpPr>
        <p:sp>
          <p:nvSpPr>
            <p:cNvPr id="67" name="Oval 66">
              <a:extLst>
                <a:ext uri="{FF2B5EF4-FFF2-40B4-BE49-F238E27FC236}">
                  <a16:creationId xmlns:a16="http://schemas.microsoft.com/office/drawing/2014/main" id="{A92C4E0C-485D-8883-113E-8AF6B1A2591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2B66326-7048-99A2-6B0C-AB3A9A8FF36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4AE5C968-F2F5-BE5D-BE97-CC1C2C646A09}"/>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62%</a:t>
            </a:r>
          </a:p>
        </p:txBody>
      </p:sp>
      <p:sp>
        <p:nvSpPr>
          <p:cNvPr id="70" name="TextBox 7">
            <a:extLst>
              <a:ext uri="{FF2B5EF4-FFF2-40B4-BE49-F238E27FC236}">
                <a16:creationId xmlns:a16="http://schemas.microsoft.com/office/drawing/2014/main" id="{4A6C6679-4F60-E67C-A4DA-6D5E28993546}"/>
              </a:ext>
            </a:extLst>
          </p:cNvPr>
          <p:cNvSpPr txBox="1"/>
          <p:nvPr/>
        </p:nvSpPr>
        <p:spPr>
          <a:xfrm>
            <a:off x="2347981" y="923733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71" name="AutoShape 5">
            <a:extLst>
              <a:ext uri="{FF2B5EF4-FFF2-40B4-BE49-F238E27FC236}">
                <a16:creationId xmlns:a16="http://schemas.microsoft.com/office/drawing/2014/main" id="{A76D7C30-425B-A8CD-B8E6-10EA0A2F0CF4}"/>
              </a:ext>
            </a:extLst>
          </p:cNvPr>
          <p:cNvSpPr/>
          <p:nvPr/>
        </p:nvSpPr>
        <p:spPr>
          <a:xfrm>
            <a:off x="-2182423" y="9456716"/>
            <a:ext cx="4651724" cy="0"/>
          </a:xfrm>
          <a:prstGeom prst="line">
            <a:avLst/>
          </a:prstGeom>
          <a:ln w="38100" cap="flat">
            <a:solidFill>
              <a:srgbClr val="2254C5"/>
            </a:solidFill>
            <a:prstDash val="solid"/>
            <a:headEnd type="none" w="sm" len="sm"/>
            <a:tailEnd type="none" w="sm" len="sm"/>
          </a:ln>
        </p:spPr>
      </p:sp>
      <p:sp>
        <p:nvSpPr>
          <p:cNvPr id="72" name="TextBox 7">
            <a:extLst>
              <a:ext uri="{FF2B5EF4-FFF2-40B4-BE49-F238E27FC236}">
                <a16:creationId xmlns:a16="http://schemas.microsoft.com/office/drawing/2014/main" id="{4B4E4CE7-761C-EA82-2B91-BC151B329E33}"/>
              </a:ext>
            </a:extLst>
          </p:cNvPr>
          <p:cNvSpPr txBox="1"/>
          <p:nvPr/>
        </p:nvSpPr>
        <p:spPr>
          <a:xfrm>
            <a:off x="13441075" y="9197141"/>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61348"/>
            <a:ext cx="6437939" cy="0"/>
          </a:xfrm>
          <a:prstGeom prst="line">
            <a:avLst/>
          </a:prstGeom>
          <a:ln w="28575" cap="flat">
            <a:solidFill>
              <a:srgbClr val="2254C5"/>
            </a:solidFill>
            <a:prstDash val="solid"/>
            <a:headEnd type="none" w="sm" len="sm"/>
            <a:tailEnd type="none" w="sm" len="sm"/>
          </a:ln>
        </p:spPr>
      </p:sp>
      <p:sp>
        <p:nvSpPr>
          <p:cNvPr id="5" name="AutoShape 5"/>
          <p:cNvSpPr/>
          <p:nvPr/>
        </p:nvSpPr>
        <p:spPr>
          <a:xfrm>
            <a:off x="-15872948" y="9483653"/>
            <a:ext cx="18395101" cy="0"/>
          </a:xfrm>
          <a:prstGeom prst="line">
            <a:avLst/>
          </a:prstGeom>
          <a:ln w="38100" cap="flat">
            <a:solidFill>
              <a:srgbClr val="2254C5"/>
            </a:solidFill>
            <a:prstDash val="solid"/>
            <a:headEnd type="none" w="sm" len="sm"/>
            <a:tailEnd type="none" w="sm" len="sm"/>
          </a:ln>
        </p:spPr>
      </p:sp>
      <p:sp>
        <p:nvSpPr>
          <p:cNvPr id="40" name="TextBox 40"/>
          <p:cNvSpPr txBox="1"/>
          <p:nvPr/>
        </p:nvSpPr>
        <p:spPr>
          <a:xfrm>
            <a:off x="1101070" y="1065854"/>
            <a:ext cx="17291620" cy="2054537"/>
          </a:xfrm>
          <a:prstGeom prst="rect">
            <a:avLst/>
          </a:prstGeom>
        </p:spPr>
        <p:txBody>
          <a:bodyPr wrap="square" lIns="0" tIns="0" rIns="0" bIns="0" rtlCol="0" anchor="t">
            <a:spAutoFit/>
          </a:bodyPr>
          <a:lstStyle/>
          <a:p>
            <a:r>
              <a:rPr lang="en-US" sz="5400">
                <a:solidFill>
                  <a:srgbClr val="2254C5"/>
                </a:solidFill>
                <a:latin typeface="Montserrat Semi-Bold Bold"/>
              </a:rPr>
              <a:t>Diagnostic Plots for Regression Analysis</a:t>
            </a:r>
            <a:endParaRPr lang="en-US" sz="5400">
              <a:ea typeface="Calibri"/>
              <a:cs typeface="Calibri"/>
            </a:endParaRPr>
          </a:p>
          <a:p>
            <a:pPr>
              <a:lnSpc>
                <a:spcPts val="10318"/>
              </a:lnSpc>
            </a:pPr>
            <a:endParaRPr lang="en-US" sz="7350">
              <a:solidFill>
                <a:srgbClr val="2254C5"/>
              </a:solidFill>
              <a:latin typeface="Montserrat Semi-Bold Bold"/>
            </a:endParaRPr>
          </a:p>
        </p:txBody>
      </p:sp>
      <p:sp>
        <p:nvSpPr>
          <p:cNvPr id="9" name="TextBox 31">
            <a:extLst>
              <a:ext uri="{FF2B5EF4-FFF2-40B4-BE49-F238E27FC236}">
                <a16:creationId xmlns:a16="http://schemas.microsoft.com/office/drawing/2014/main" id="{4699FEB9-580B-D9F7-48A7-8C887173FDAA}"/>
              </a:ext>
            </a:extLst>
          </p:cNvPr>
          <p:cNvSpPr txBox="1"/>
          <p:nvPr/>
        </p:nvSpPr>
        <p:spPr>
          <a:xfrm>
            <a:off x="13106401" y="3463952"/>
            <a:ext cx="4251397" cy="575605"/>
          </a:xfrm>
          <a:prstGeom prst="rect">
            <a:avLst/>
          </a:prstGeom>
        </p:spPr>
        <p:txBody>
          <a:bodyPr lIns="0" tIns="0" rIns="0" bIns="0" rtlCol="0" anchor="t">
            <a:spAutoFit/>
          </a:bodyPr>
          <a:lstStyle/>
          <a:p>
            <a:pPr>
              <a:lnSpc>
                <a:spcPts val="4718"/>
              </a:lnSpc>
            </a:pPr>
            <a:r>
              <a:rPr lang="en-US" sz="3370">
                <a:solidFill>
                  <a:srgbClr val="2254C5"/>
                </a:solidFill>
                <a:latin typeface="Montserrat Semi-Bold Bold"/>
              </a:rPr>
              <a:t>Linearity</a:t>
            </a:r>
          </a:p>
        </p:txBody>
      </p:sp>
      <p:sp>
        <p:nvSpPr>
          <p:cNvPr id="10" name="TextBox 31">
            <a:extLst>
              <a:ext uri="{FF2B5EF4-FFF2-40B4-BE49-F238E27FC236}">
                <a16:creationId xmlns:a16="http://schemas.microsoft.com/office/drawing/2014/main" id="{554B8DA6-721B-747D-A8FA-322A3342A432}"/>
              </a:ext>
            </a:extLst>
          </p:cNvPr>
          <p:cNvSpPr txBox="1"/>
          <p:nvPr/>
        </p:nvSpPr>
        <p:spPr>
          <a:xfrm>
            <a:off x="13106400" y="4546856"/>
            <a:ext cx="4251397" cy="575605"/>
          </a:xfrm>
          <a:prstGeom prst="rect">
            <a:avLst/>
          </a:prstGeom>
        </p:spPr>
        <p:txBody>
          <a:bodyPr lIns="0" tIns="0" rIns="0" bIns="0" rtlCol="0" anchor="t">
            <a:spAutoFit/>
          </a:bodyPr>
          <a:lstStyle/>
          <a:p>
            <a:pPr>
              <a:lnSpc>
                <a:spcPts val="4718"/>
              </a:lnSpc>
            </a:pPr>
            <a:r>
              <a:rPr lang="en-US" sz="3370">
                <a:solidFill>
                  <a:srgbClr val="2254C5"/>
                </a:solidFill>
                <a:latin typeface="Montserrat Semi-Bold Bold"/>
              </a:rPr>
              <a:t>Normality</a:t>
            </a:r>
          </a:p>
        </p:txBody>
      </p:sp>
      <p:sp>
        <p:nvSpPr>
          <p:cNvPr id="11" name="TextBox 31">
            <a:extLst>
              <a:ext uri="{FF2B5EF4-FFF2-40B4-BE49-F238E27FC236}">
                <a16:creationId xmlns:a16="http://schemas.microsoft.com/office/drawing/2014/main" id="{062B4A80-46F0-A265-DF2D-B6EB88A6A1D6}"/>
              </a:ext>
            </a:extLst>
          </p:cNvPr>
          <p:cNvSpPr txBox="1"/>
          <p:nvPr/>
        </p:nvSpPr>
        <p:spPr>
          <a:xfrm>
            <a:off x="13106399" y="5679739"/>
            <a:ext cx="4251397" cy="575605"/>
          </a:xfrm>
          <a:prstGeom prst="rect">
            <a:avLst/>
          </a:prstGeom>
        </p:spPr>
        <p:txBody>
          <a:bodyPr lIns="0" tIns="0" rIns="0" bIns="0" rtlCol="0" anchor="t">
            <a:spAutoFit/>
          </a:bodyPr>
          <a:lstStyle/>
          <a:p>
            <a:pPr>
              <a:lnSpc>
                <a:spcPts val="4718"/>
              </a:lnSpc>
            </a:pPr>
            <a:r>
              <a:rPr lang="en-US" sz="3370">
                <a:solidFill>
                  <a:srgbClr val="2254C5"/>
                </a:solidFill>
                <a:latin typeface="Montserrat Semi-Bold Bold"/>
              </a:rPr>
              <a:t>Constant Variance</a:t>
            </a:r>
          </a:p>
        </p:txBody>
      </p:sp>
      <p:sp>
        <p:nvSpPr>
          <p:cNvPr id="12" name="TextBox 31">
            <a:extLst>
              <a:ext uri="{FF2B5EF4-FFF2-40B4-BE49-F238E27FC236}">
                <a16:creationId xmlns:a16="http://schemas.microsoft.com/office/drawing/2014/main" id="{A2E273DE-0848-BC1B-9671-BDDB0B1C4836}"/>
              </a:ext>
            </a:extLst>
          </p:cNvPr>
          <p:cNvSpPr txBox="1"/>
          <p:nvPr/>
        </p:nvSpPr>
        <p:spPr>
          <a:xfrm>
            <a:off x="13106399" y="6746539"/>
            <a:ext cx="4619865" cy="558871"/>
          </a:xfrm>
          <a:prstGeom prst="rect">
            <a:avLst/>
          </a:prstGeom>
        </p:spPr>
        <p:txBody>
          <a:bodyPr wrap="square" lIns="0" tIns="0" rIns="0" bIns="0" rtlCol="0" anchor="t">
            <a:spAutoFit/>
          </a:bodyPr>
          <a:lstStyle/>
          <a:p>
            <a:pPr>
              <a:lnSpc>
                <a:spcPts val="4718"/>
              </a:lnSpc>
            </a:pPr>
            <a:r>
              <a:rPr lang="en-US" sz="3370">
                <a:solidFill>
                  <a:srgbClr val="2254C5"/>
                </a:solidFill>
                <a:latin typeface="Montserrat Semi-Bold Bold"/>
              </a:rPr>
              <a:t>No Influential cases</a:t>
            </a:r>
          </a:p>
        </p:txBody>
      </p:sp>
      <p:grpSp>
        <p:nvGrpSpPr>
          <p:cNvPr id="23" name="Group 22">
            <a:extLst>
              <a:ext uri="{FF2B5EF4-FFF2-40B4-BE49-F238E27FC236}">
                <a16:creationId xmlns:a16="http://schemas.microsoft.com/office/drawing/2014/main" id="{3B9D6F17-1C35-5CA4-6EBF-CF69B3AA7AAC}"/>
              </a:ext>
            </a:extLst>
          </p:cNvPr>
          <p:cNvGrpSpPr/>
          <p:nvPr/>
        </p:nvGrpSpPr>
        <p:grpSpPr>
          <a:xfrm>
            <a:off x="609600" y="2417369"/>
            <a:ext cx="10981739" cy="6155131"/>
            <a:chOff x="263776" y="2095851"/>
            <a:chExt cx="13874508" cy="7714998"/>
          </a:xfrm>
        </p:grpSpPr>
        <p:pic>
          <p:nvPicPr>
            <p:cNvPr id="19" name="Picture 18">
              <a:extLst>
                <a:ext uri="{FF2B5EF4-FFF2-40B4-BE49-F238E27FC236}">
                  <a16:creationId xmlns:a16="http://schemas.microsoft.com/office/drawing/2014/main" id="{C3B6ED91-BA51-D0FC-02C3-2196056530D7}"/>
                </a:ext>
              </a:extLst>
            </p:cNvPr>
            <p:cNvPicPr>
              <a:picLocks noChangeAspect="1"/>
            </p:cNvPicPr>
            <p:nvPr/>
          </p:nvPicPr>
          <p:blipFill>
            <a:blip r:embed="rId3"/>
            <a:stretch>
              <a:fillRect/>
            </a:stretch>
          </p:blipFill>
          <p:spPr>
            <a:xfrm>
              <a:off x="263776" y="2095851"/>
              <a:ext cx="6753022" cy="3616483"/>
            </a:xfrm>
            <a:prstGeom prst="rect">
              <a:avLst/>
            </a:prstGeom>
          </p:spPr>
        </p:pic>
        <p:pic>
          <p:nvPicPr>
            <p:cNvPr id="20" name="Picture 19">
              <a:extLst>
                <a:ext uri="{FF2B5EF4-FFF2-40B4-BE49-F238E27FC236}">
                  <a16:creationId xmlns:a16="http://schemas.microsoft.com/office/drawing/2014/main" id="{11B39AA2-5AFB-6869-CA83-B80D45331D5B}"/>
                </a:ext>
              </a:extLst>
            </p:cNvPr>
            <p:cNvPicPr>
              <a:picLocks noChangeAspect="1"/>
            </p:cNvPicPr>
            <p:nvPr/>
          </p:nvPicPr>
          <p:blipFill>
            <a:blip r:embed="rId4"/>
            <a:stretch>
              <a:fillRect/>
            </a:stretch>
          </p:blipFill>
          <p:spPr>
            <a:xfrm>
              <a:off x="7385262" y="2131856"/>
              <a:ext cx="6753022" cy="3583513"/>
            </a:xfrm>
            <a:prstGeom prst="rect">
              <a:avLst/>
            </a:prstGeom>
          </p:spPr>
        </p:pic>
        <p:pic>
          <p:nvPicPr>
            <p:cNvPr id="21" name="Picture 20">
              <a:extLst>
                <a:ext uri="{FF2B5EF4-FFF2-40B4-BE49-F238E27FC236}">
                  <a16:creationId xmlns:a16="http://schemas.microsoft.com/office/drawing/2014/main" id="{28264145-1B1A-7893-BDA4-951FE1917F2F}"/>
                </a:ext>
              </a:extLst>
            </p:cNvPr>
            <p:cNvPicPr>
              <a:picLocks noChangeAspect="1"/>
            </p:cNvPicPr>
            <p:nvPr/>
          </p:nvPicPr>
          <p:blipFill>
            <a:blip r:embed="rId5"/>
            <a:stretch>
              <a:fillRect/>
            </a:stretch>
          </p:blipFill>
          <p:spPr>
            <a:xfrm>
              <a:off x="324344" y="6039276"/>
              <a:ext cx="6692454" cy="3572863"/>
            </a:xfrm>
            <a:prstGeom prst="rect">
              <a:avLst/>
            </a:prstGeom>
          </p:spPr>
        </p:pic>
        <p:pic>
          <p:nvPicPr>
            <p:cNvPr id="22" name="Picture 21">
              <a:extLst>
                <a:ext uri="{FF2B5EF4-FFF2-40B4-BE49-F238E27FC236}">
                  <a16:creationId xmlns:a16="http://schemas.microsoft.com/office/drawing/2014/main" id="{E354F25C-BC1B-B67A-EF9D-E130650AE148}"/>
                </a:ext>
              </a:extLst>
            </p:cNvPr>
            <p:cNvPicPr>
              <a:picLocks noChangeAspect="1"/>
            </p:cNvPicPr>
            <p:nvPr/>
          </p:nvPicPr>
          <p:blipFill>
            <a:blip r:embed="rId6"/>
            <a:stretch>
              <a:fillRect/>
            </a:stretch>
          </p:blipFill>
          <p:spPr>
            <a:xfrm>
              <a:off x="7594414" y="5790392"/>
              <a:ext cx="6334717" cy="4020457"/>
            </a:xfrm>
            <a:prstGeom prst="rect">
              <a:avLst/>
            </a:prstGeom>
          </p:spPr>
        </p:pic>
      </p:grpSp>
      <p:pic>
        <p:nvPicPr>
          <p:cNvPr id="35" name="Graphic 34" descr="Badge Tick1 with solid fill">
            <a:extLst>
              <a:ext uri="{FF2B5EF4-FFF2-40B4-BE49-F238E27FC236}">
                <a16:creationId xmlns:a16="http://schemas.microsoft.com/office/drawing/2014/main" id="{03A85399-E639-A5DD-ADEF-4448BE3914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57567" y="3294554"/>
            <a:ext cx="914400" cy="914400"/>
          </a:xfrm>
          <a:prstGeom prst="rect">
            <a:avLst/>
          </a:prstGeom>
        </p:spPr>
      </p:pic>
      <p:pic>
        <p:nvPicPr>
          <p:cNvPr id="38" name="Graphic 37" descr="Badge Tick1 with solid fill">
            <a:extLst>
              <a:ext uri="{FF2B5EF4-FFF2-40B4-BE49-F238E27FC236}">
                <a16:creationId xmlns:a16="http://schemas.microsoft.com/office/drawing/2014/main" id="{FE1AE70A-CBE9-AED5-CD25-705BEF9C11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57567" y="4377458"/>
            <a:ext cx="914400" cy="914400"/>
          </a:xfrm>
          <a:prstGeom prst="rect">
            <a:avLst/>
          </a:prstGeom>
        </p:spPr>
      </p:pic>
      <p:pic>
        <p:nvPicPr>
          <p:cNvPr id="39" name="Graphic 38" descr="Badge Tick1 with solid fill">
            <a:extLst>
              <a:ext uri="{FF2B5EF4-FFF2-40B4-BE49-F238E27FC236}">
                <a16:creationId xmlns:a16="http://schemas.microsoft.com/office/drawing/2014/main" id="{88C2F21B-F251-696F-58A2-59E9E52B7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57567" y="5531137"/>
            <a:ext cx="914400" cy="914400"/>
          </a:xfrm>
          <a:prstGeom prst="rect">
            <a:avLst/>
          </a:prstGeom>
        </p:spPr>
      </p:pic>
      <p:pic>
        <p:nvPicPr>
          <p:cNvPr id="41" name="Graphic 40" descr="Badge Tick1 with solid fill">
            <a:extLst>
              <a:ext uri="{FF2B5EF4-FFF2-40B4-BE49-F238E27FC236}">
                <a16:creationId xmlns:a16="http://schemas.microsoft.com/office/drawing/2014/main" id="{47F0E793-D6B2-D4F2-FC2B-3E9411250E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57567" y="6568774"/>
            <a:ext cx="914400" cy="914400"/>
          </a:xfrm>
          <a:prstGeom prst="rect">
            <a:avLst/>
          </a:prstGeom>
        </p:spPr>
      </p:pic>
      <p:sp>
        <p:nvSpPr>
          <p:cNvPr id="2" name="TextBox 12">
            <a:extLst>
              <a:ext uri="{FF2B5EF4-FFF2-40B4-BE49-F238E27FC236}">
                <a16:creationId xmlns:a16="http://schemas.microsoft.com/office/drawing/2014/main" id="{E9407F26-E606-2716-8D59-9E983AF6B351}"/>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73" name="TextBox 72">
            <a:extLst>
              <a:ext uri="{FF2B5EF4-FFF2-40B4-BE49-F238E27FC236}">
                <a16:creationId xmlns:a16="http://schemas.microsoft.com/office/drawing/2014/main" id="{3F39A5EB-E2C0-726E-9C32-B219DDF87B0C}"/>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74" name="TextBox 73">
            <a:extLst>
              <a:ext uri="{FF2B5EF4-FFF2-40B4-BE49-F238E27FC236}">
                <a16:creationId xmlns:a16="http://schemas.microsoft.com/office/drawing/2014/main" id="{F457D5CC-DF55-C008-A454-A88FD357E225}"/>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75" name="TextBox 74">
            <a:extLst>
              <a:ext uri="{FF2B5EF4-FFF2-40B4-BE49-F238E27FC236}">
                <a16:creationId xmlns:a16="http://schemas.microsoft.com/office/drawing/2014/main" id="{E15E38D6-27A9-3EF4-885D-0CCEEC170EEF}"/>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77" name="TextBox 76">
            <a:extLst>
              <a:ext uri="{FF2B5EF4-FFF2-40B4-BE49-F238E27FC236}">
                <a16:creationId xmlns:a16="http://schemas.microsoft.com/office/drawing/2014/main" id="{DA8B1A71-12F6-8715-73A6-A4CDEA0944BB}"/>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78" name="TextBox 77">
            <a:extLst>
              <a:ext uri="{FF2B5EF4-FFF2-40B4-BE49-F238E27FC236}">
                <a16:creationId xmlns:a16="http://schemas.microsoft.com/office/drawing/2014/main" id="{FCB396D8-0886-DC5B-49AF-4A564AAFAB91}"/>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79" name="TextBox 7">
            <a:extLst>
              <a:ext uri="{FF2B5EF4-FFF2-40B4-BE49-F238E27FC236}">
                <a16:creationId xmlns:a16="http://schemas.microsoft.com/office/drawing/2014/main" id="{5FCFD594-1718-F2C1-7FD2-41FB0BA4C187}"/>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Model Fitting</a:t>
            </a:r>
          </a:p>
        </p:txBody>
      </p:sp>
      <p:sp>
        <p:nvSpPr>
          <p:cNvPr id="80" name="TextBox 7">
            <a:extLst>
              <a:ext uri="{FF2B5EF4-FFF2-40B4-BE49-F238E27FC236}">
                <a16:creationId xmlns:a16="http://schemas.microsoft.com/office/drawing/2014/main" id="{70BD8CAA-EAF0-8E18-CD14-E2A705117761}"/>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81" name="Straight Connector 80">
            <a:extLst>
              <a:ext uri="{FF2B5EF4-FFF2-40B4-BE49-F238E27FC236}">
                <a16:creationId xmlns:a16="http://schemas.microsoft.com/office/drawing/2014/main" id="{0CC35773-F0BA-C648-20B3-F162B2EC80C7}"/>
              </a:ext>
            </a:extLst>
          </p:cNvPr>
          <p:cNvCxnSpPr>
            <a:cxnSpLocks/>
            <a:endCxn id="96"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2" name="TextBox 7">
            <a:extLst>
              <a:ext uri="{FF2B5EF4-FFF2-40B4-BE49-F238E27FC236}">
                <a16:creationId xmlns:a16="http://schemas.microsoft.com/office/drawing/2014/main" id="{ECAFBCCD-0D29-0C46-93A0-C9562350DA9C}"/>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83" name="Group 82">
            <a:extLst>
              <a:ext uri="{FF2B5EF4-FFF2-40B4-BE49-F238E27FC236}">
                <a16:creationId xmlns:a16="http://schemas.microsoft.com/office/drawing/2014/main" id="{471CEFA8-970B-FB76-BBC9-566A4A3BCE84}"/>
              </a:ext>
            </a:extLst>
          </p:cNvPr>
          <p:cNvGrpSpPr/>
          <p:nvPr/>
        </p:nvGrpSpPr>
        <p:grpSpPr>
          <a:xfrm>
            <a:off x="8795496" y="9511453"/>
            <a:ext cx="697008" cy="718420"/>
            <a:chOff x="1073426" y="8081531"/>
            <a:chExt cx="697008" cy="718420"/>
          </a:xfrm>
        </p:grpSpPr>
        <p:sp>
          <p:nvSpPr>
            <p:cNvPr id="84" name="Oval 83">
              <a:extLst>
                <a:ext uri="{FF2B5EF4-FFF2-40B4-BE49-F238E27FC236}">
                  <a16:creationId xmlns:a16="http://schemas.microsoft.com/office/drawing/2014/main" id="{55542FAD-AF1D-7048-B12F-7D01BFA152E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0485633-2E52-75D2-E8D7-74C2298D67CE}"/>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F06D8B3-A248-C514-B0A6-0BCC3B77375B}"/>
              </a:ext>
            </a:extLst>
          </p:cNvPr>
          <p:cNvGrpSpPr/>
          <p:nvPr/>
        </p:nvGrpSpPr>
        <p:grpSpPr>
          <a:xfrm>
            <a:off x="3139008" y="9706276"/>
            <a:ext cx="337134" cy="361709"/>
            <a:chOff x="1073426" y="8081531"/>
            <a:chExt cx="697008" cy="718420"/>
          </a:xfrm>
        </p:grpSpPr>
        <p:sp>
          <p:nvSpPr>
            <p:cNvPr id="87" name="Oval 86">
              <a:extLst>
                <a:ext uri="{FF2B5EF4-FFF2-40B4-BE49-F238E27FC236}">
                  <a16:creationId xmlns:a16="http://schemas.microsoft.com/office/drawing/2014/main" id="{A48D20D2-6E8D-B303-BD0F-1CD4B36F98E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9C46D1C-8C72-26AC-60EC-570EB2BFC71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1D1E7454-B526-C940-8271-5233DF04EAC5}"/>
              </a:ext>
            </a:extLst>
          </p:cNvPr>
          <p:cNvGrpSpPr/>
          <p:nvPr/>
        </p:nvGrpSpPr>
        <p:grpSpPr>
          <a:xfrm>
            <a:off x="6195691" y="9724140"/>
            <a:ext cx="337134" cy="361709"/>
            <a:chOff x="1073426" y="8081531"/>
            <a:chExt cx="697008" cy="718420"/>
          </a:xfrm>
        </p:grpSpPr>
        <p:sp>
          <p:nvSpPr>
            <p:cNvPr id="90" name="Oval 89">
              <a:extLst>
                <a:ext uri="{FF2B5EF4-FFF2-40B4-BE49-F238E27FC236}">
                  <a16:creationId xmlns:a16="http://schemas.microsoft.com/office/drawing/2014/main" id="{149AE19D-49F9-02FB-C57D-E2B9A2EF2E4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0892020-83EE-A9F4-C02C-93FEF8B518D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56D8143F-1A56-30E6-21E1-C3F706C39F2A}"/>
              </a:ext>
            </a:extLst>
          </p:cNvPr>
          <p:cNvGrpSpPr/>
          <p:nvPr/>
        </p:nvGrpSpPr>
        <p:grpSpPr>
          <a:xfrm>
            <a:off x="11986165" y="9703472"/>
            <a:ext cx="337134" cy="361709"/>
            <a:chOff x="1073426" y="8081531"/>
            <a:chExt cx="697008" cy="718420"/>
          </a:xfrm>
        </p:grpSpPr>
        <p:sp>
          <p:nvSpPr>
            <p:cNvPr id="93" name="Oval 92">
              <a:extLst>
                <a:ext uri="{FF2B5EF4-FFF2-40B4-BE49-F238E27FC236}">
                  <a16:creationId xmlns:a16="http://schemas.microsoft.com/office/drawing/2014/main" id="{CF28D6F9-6A34-3D2F-14F0-78056F79624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858E58-3A9E-13BE-17DB-FF9F20407F7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03BF50BE-D23F-DC28-612C-0A58F9C574F0}"/>
              </a:ext>
            </a:extLst>
          </p:cNvPr>
          <p:cNvGrpSpPr/>
          <p:nvPr/>
        </p:nvGrpSpPr>
        <p:grpSpPr>
          <a:xfrm>
            <a:off x="14576965" y="9689807"/>
            <a:ext cx="337134" cy="361709"/>
            <a:chOff x="1073426" y="8081531"/>
            <a:chExt cx="697008" cy="718420"/>
          </a:xfrm>
        </p:grpSpPr>
        <p:sp>
          <p:nvSpPr>
            <p:cNvPr id="96" name="Oval 95">
              <a:extLst>
                <a:ext uri="{FF2B5EF4-FFF2-40B4-BE49-F238E27FC236}">
                  <a16:creationId xmlns:a16="http://schemas.microsoft.com/office/drawing/2014/main" id="{5560FA37-50E7-9739-38CA-6FCB7547838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13ED65D-2308-DC26-F448-D2926EBE1A6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Box 97">
            <a:extLst>
              <a:ext uri="{FF2B5EF4-FFF2-40B4-BE49-F238E27FC236}">
                <a16:creationId xmlns:a16="http://schemas.microsoft.com/office/drawing/2014/main" id="{092B39ED-6885-4ECD-9426-BBE83949032A}"/>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70%</a:t>
            </a:r>
          </a:p>
        </p:txBody>
      </p:sp>
      <p:sp>
        <p:nvSpPr>
          <p:cNvPr id="99" name="TextBox 7">
            <a:extLst>
              <a:ext uri="{FF2B5EF4-FFF2-40B4-BE49-F238E27FC236}">
                <a16:creationId xmlns:a16="http://schemas.microsoft.com/office/drawing/2014/main" id="{FEBE3975-059B-3B00-809A-747C98FDB89C}"/>
              </a:ext>
            </a:extLst>
          </p:cNvPr>
          <p:cNvSpPr txBox="1"/>
          <p:nvPr/>
        </p:nvSpPr>
        <p:spPr>
          <a:xfrm>
            <a:off x="2347981" y="923733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100" name="TextBox 7">
            <a:extLst>
              <a:ext uri="{FF2B5EF4-FFF2-40B4-BE49-F238E27FC236}">
                <a16:creationId xmlns:a16="http://schemas.microsoft.com/office/drawing/2014/main" id="{A15297DB-F4C3-51F9-0679-E7BC95572EFF}"/>
              </a:ext>
            </a:extLst>
          </p:cNvPr>
          <p:cNvSpPr txBox="1"/>
          <p:nvPr/>
        </p:nvSpPr>
        <p:spPr>
          <a:xfrm>
            <a:off x="13544266" y="9162837"/>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spTree>
    <p:extLst>
      <p:ext uri="{BB962C8B-B14F-4D97-AF65-F5344CB8AC3E}">
        <p14:creationId xmlns:p14="http://schemas.microsoft.com/office/powerpoint/2010/main" val="177271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0" y="9700628"/>
            <a:ext cx="18395101" cy="0"/>
          </a:xfrm>
          <a:prstGeom prst="line">
            <a:avLst/>
          </a:prstGeom>
          <a:ln w="38100" cap="flat">
            <a:solidFill>
              <a:srgbClr val="FFFFFF"/>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sp>
      <p:pic>
        <p:nvPicPr>
          <p:cNvPr id="4" name="Picture 4"/>
          <p:cNvPicPr>
            <a:picLocks noChangeAspect="1"/>
          </p:cNvPicPr>
          <p:nvPr/>
        </p:nvPicPr>
        <p:blipFill>
          <a:blip r:embed="rId3"/>
          <a:srcRect l="32358" r="32769" b="35650"/>
          <a:stretch>
            <a:fillRect/>
          </a:stretch>
        </p:blipFill>
        <p:spPr>
          <a:xfrm>
            <a:off x="11201400" y="1562886"/>
            <a:ext cx="6169959" cy="7543014"/>
          </a:xfrm>
          <a:prstGeom prst="rect">
            <a:avLst/>
          </a:prstGeom>
        </p:spPr>
      </p:pic>
      <p:sp>
        <p:nvSpPr>
          <p:cNvPr id="5" name="TextBox 5"/>
          <p:cNvSpPr txBox="1"/>
          <p:nvPr/>
        </p:nvSpPr>
        <p:spPr>
          <a:xfrm>
            <a:off x="770965" y="3608079"/>
            <a:ext cx="12335435" cy="1976951"/>
          </a:xfrm>
          <a:prstGeom prst="rect">
            <a:avLst/>
          </a:prstGeom>
        </p:spPr>
        <p:txBody>
          <a:bodyPr wrap="square" lIns="0" tIns="0" rIns="0" bIns="0" rtlCol="0" anchor="t">
            <a:spAutoFit/>
          </a:bodyPr>
          <a:lstStyle/>
          <a:p>
            <a:pPr>
              <a:lnSpc>
                <a:spcPts val="17470"/>
              </a:lnSpc>
            </a:pPr>
            <a:r>
              <a:rPr lang="en-US" sz="6600">
                <a:solidFill>
                  <a:srgbClr val="FFFFFF"/>
                </a:solidFill>
                <a:latin typeface="Montserrat Semi-Bold Bold"/>
              </a:rPr>
              <a:t>Long-Short Strategy</a:t>
            </a:r>
            <a:endParaRPr lang="en-US" sz="6600">
              <a:cs typeface="Calibri"/>
            </a:endParaRPr>
          </a:p>
        </p:txBody>
      </p:sp>
      <p:sp>
        <p:nvSpPr>
          <p:cNvPr id="6" name="TextBox 12">
            <a:extLst>
              <a:ext uri="{FF2B5EF4-FFF2-40B4-BE49-F238E27FC236}">
                <a16:creationId xmlns:a16="http://schemas.microsoft.com/office/drawing/2014/main" id="{AEDA02CD-135E-47F0-ECBD-8057770CA5CD}"/>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chemeClr val="bg1"/>
                </a:solidFill>
                <a:latin typeface="Montserrat Classic"/>
              </a:rPr>
              <a:t>Lohas</a:t>
            </a:r>
            <a:r>
              <a:rPr lang="en-US" sz="1656">
                <a:solidFill>
                  <a:schemeClr val="bg1"/>
                </a:solidFill>
                <a:latin typeface="Montserrat Classic"/>
              </a:rPr>
              <a:t> Park FinTech Consulting </a:t>
            </a:r>
          </a:p>
        </p:txBody>
      </p:sp>
      <p:sp>
        <p:nvSpPr>
          <p:cNvPr id="8" name="TextBox 7">
            <a:extLst>
              <a:ext uri="{FF2B5EF4-FFF2-40B4-BE49-F238E27FC236}">
                <a16:creationId xmlns:a16="http://schemas.microsoft.com/office/drawing/2014/main" id="{F2FC49CD-267A-EF83-1575-5CE25C2E7B11}"/>
              </a:ext>
            </a:extLst>
          </p:cNvPr>
          <p:cNvSpPr txBox="1"/>
          <p:nvPr/>
        </p:nvSpPr>
        <p:spPr>
          <a:xfrm>
            <a:off x="8795496" y="11151093"/>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9" name="TextBox 8">
            <a:extLst>
              <a:ext uri="{FF2B5EF4-FFF2-40B4-BE49-F238E27FC236}">
                <a16:creationId xmlns:a16="http://schemas.microsoft.com/office/drawing/2014/main" id="{52CB9972-6232-AA9F-965E-2AB048D255F4}"/>
              </a:ext>
            </a:extLst>
          </p:cNvPr>
          <p:cNvSpPr txBox="1"/>
          <p:nvPr/>
        </p:nvSpPr>
        <p:spPr>
          <a:xfrm>
            <a:off x="8795340" y="11151093"/>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10" name="TextBox 9">
            <a:extLst>
              <a:ext uri="{FF2B5EF4-FFF2-40B4-BE49-F238E27FC236}">
                <a16:creationId xmlns:a16="http://schemas.microsoft.com/office/drawing/2014/main" id="{E4A9AFF2-ED0D-5A43-C4D4-B24C2C25C13B}"/>
              </a:ext>
            </a:extLst>
          </p:cNvPr>
          <p:cNvSpPr txBox="1"/>
          <p:nvPr/>
        </p:nvSpPr>
        <p:spPr>
          <a:xfrm>
            <a:off x="8793060" y="11151093"/>
            <a:ext cx="697008" cy="369332"/>
          </a:xfrm>
          <a:prstGeom prst="rect">
            <a:avLst/>
          </a:prstGeom>
          <a:noFill/>
        </p:spPr>
        <p:txBody>
          <a:bodyPr wrap="square" rtlCol="0">
            <a:spAutoFit/>
          </a:bodyPr>
          <a:lstStyle/>
          <a:p>
            <a:r>
              <a:rPr lang="en-US" b="1">
                <a:solidFill>
                  <a:schemeClr val="bg1"/>
                </a:solidFill>
              </a:rPr>
              <a:t>30%</a:t>
            </a:r>
          </a:p>
        </p:txBody>
      </p:sp>
      <p:sp>
        <p:nvSpPr>
          <p:cNvPr id="12" name="TextBox 11">
            <a:extLst>
              <a:ext uri="{FF2B5EF4-FFF2-40B4-BE49-F238E27FC236}">
                <a16:creationId xmlns:a16="http://schemas.microsoft.com/office/drawing/2014/main" id="{E4C44103-B570-7605-088F-670F46E57D5F}"/>
              </a:ext>
            </a:extLst>
          </p:cNvPr>
          <p:cNvSpPr txBox="1"/>
          <p:nvPr/>
        </p:nvSpPr>
        <p:spPr>
          <a:xfrm>
            <a:off x="8793748" y="11183360"/>
            <a:ext cx="697008" cy="369332"/>
          </a:xfrm>
          <a:prstGeom prst="rect">
            <a:avLst/>
          </a:prstGeom>
          <a:noFill/>
        </p:spPr>
        <p:txBody>
          <a:bodyPr wrap="square" rtlCol="0">
            <a:spAutoFit/>
          </a:bodyPr>
          <a:lstStyle/>
          <a:p>
            <a:r>
              <a:rPr lang="en-US" b="1">
                <a:solidFill>
                  <a:schemeClr val="bg1"/>
                </a:solidFill>
              </a:rPr>
              <a:t>15%</a:t>
            </a:r>
          </a:p>
        </p:txBody>
      </p:sp>
      <p:sp>
        <p:nvSpPr>
          <p:cNvPr id="13" name="TextBox 12">
            <a:extLst>
              <a:ext uri="{FF2B5EF4-FFF2-40B4-BE49-F238E27FC236}">
                <a16:creationId xmlns:a16="http://schemas.microsoft.com/office/drawing/2014/main" id="{3DB82836-758A-489F-5FEC-60354F548367}"/>
              </a:ext>
            </a:extLst>
          </p:cNvPr>
          <p:cNvSpPr txBox="1"/>
          <p:nvPr/>
        </p:nvSpPr>
        <p:spPr>
          <a:xfrm>
            <a:off x="8863229" y="11169517"/>
            <a:ext cx="474183" cy="369332"/>
          </a:xfrm>
          <a:prstGeom prst="rect">
            <a:avLst/>
          </a:prstGeom>
          <a:noFill/>
        </p:spPr>
        <p:txBody>
          <a:bodyPr wrap="square" rtlCol="0">
            <a:spAutoFit/>
          </a:bodyPr>
          <a:lstStyle/>
          <a:p>
            <a:r>
              <a:rPr lang="en-US" b="1">
                <a:solidFill>
                  <a:schemeClr val="bg1"/>
                </a:solidFill>
              </a:rPr>
              <a:t>5%</a:t>
            </a:r>
          </a:p>
        </p:txBody>
      </p:sp>
      <p:sp>
        <p:nvSpPr>
          <p:cNvPr id="14" name="TextBox 7">
            <a:extLst>
              <a:ext uri="{FF2B5EF4-FFF2-40B4-BE49-F238E27FC236}">
                <a16:creationId xmlns:a16="http://schemas.microsoft.com/office/drawing/2014/main" id="{68DA4F55-0CED-05C8-6098-1F38224759C7}"/>
              </a:ext>
            </a:extLst>
          </p:cNvPr>
          <p:cNvSpPr txBox="1"/>
          <p:nvPr/>
        </p:nvSpPr>
        <p:spPr>
          <a:xfrm>
            <a:off x="8041938" y="10525976"/>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Model Fitting</a:t>
            </a:r>
          </a:p>
        </p:txBody>
      </p:sp>
      <p:sp>
        <p:nvSpPr>
          <p:cNvPr id="17" name="TextBox 7">
            <a:extLst>
              <a:ext uri="{FF2B5EF4-FFF2-40B4-BE49-F238E27FC236}">
                <a16:creationId xmlns:a16="http://schemas.microsoft.com/office/drawing/2014/main" id="{2184528B-C52A-7EC6-91FE-D14D855F79C0}"/>
              </a:ext>
            </a:extLst>
          </p:cNvPr>
          <p:cNvSpPr txBox="1"/>
          <p:nvPr/>
        </p:nvSpPr>
        <p:spPr>
          <a:xfrm>
            <a:off x="5338274" y="10661004"/>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18" name="Straight Connector 17">
            <a:extLst>
              <a:ext uri="{FF2B5EF4-FFF2-40B4-BE49-F238E27FC236}">
                <a16:creationId xmlns:a16="http://schemas.microsoft.com/office/drawing/2014/main" id="{EAFAFE9E-BA4C-6C0F-2548-E7C82D14F357}"/>
              </a:ext>
            </a:extLst>
          </p:cNvPr>
          <p:cNvCxnSpPr>
            <a:cxnSpLocks/>
            <a:endCxn id="33" idx="6"/>
          </p:cNvCxnSpPr>
          <p:nvPr/>
        </p:nvCxnSpPr>
        <p:spPr>
          <a:xfrm>
            <a:off x="3182910" y="11317332"/>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7">
            <a:extLst>
              <a:ext uri="{FF2B5EF4-FFF2-40B4-BE49-F238E27FC236}">
                <a16:creationId xmlns:a16="http://schemas.microsoft.com/office/drawing/2014/main" id="{D167CEB2-3284-0002-AD18-969E9D186FF3}"/>
              </a:ext>
            </a:extLst>
          </p:cNvPr>
          <p:cNvSpPr txBox="1"/>
          <p:nvPr/>
        </p:nvSpPr>
        <p:spPr>
          <a:xfrm>
            <a:off x="11246041" y="10613626"/>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20" name="Group 19">
            <a:extLst>
              <a:ext uri="{FF2B5EF4-FFF2-40B4-BE49-F238E27FC236}">
                <a16:creationId xmlns:a16="http://schemas.microsoft.com/office/drawing/2014/main" id="{A580A23A-52D6-2099-B3AB-A5F5E67331D7}"/>
              </a:ext>
            </a:extLst>
          </p:cNvPr>
          <p:cNvGrpSpPr/>
          <p:nvPr/>
        </p:nvGrpSpPr>
        <p:grpSpPr>
          <a:xfrm>
            <a:off x="8728068" y="10958122"/>
            <a:ext cx="697008" cy="718420"/>
            <a:chOff x="1073426" y="8081531"/>
            <a:chExt cx="697008" cy="718420"/>
          </a:xfrm>
        </p:grpSpPr>
        <p:sp>
          <p:nvSpPr>
            <p:cNvPr id="21" name="Oval 20">
              <a:extLst>
                <a:ext uri="{FF2B5EF4-FFF2-40B4-BE49-F238E27FC236}">
                  <a16:creationId xmlns:a16="http://schemas.microsoft.com/office/drawing/2014/main" id="{9F13B622-5AF1-6B9C-8804-3123EDB7FDFC}"/>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4E3F6D0-D186-DD67-6819-CCD3610DC26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975D76F-15B7-2454-6C56-90B37991F3D3}"/>
              </a:ext>
            </a:extLst>
          </p:cNvPr>
          <p:cNvGrpSpPr/>
          <p:nvPr/>
        </p:nvGrpSpPr>
        <p:grpSpPr>
          <a:xfrm>
            <a:off x="3071580" y="11152945"/>
            <a:ext cx="337134" cy="361709"/>
            <a:chOff x="1073426" y="8081531"/>
            <a:chExt cx="697008" cy="718420"/>
          </a:xfrm>
        </p:grpSpPr>
        <p:sp>
          <p:nvSpPr>
            <p:cNvPr id="24" name="Oval 23">
              <a:extLst>
                <a:ext uri="{FF2B5EF4-FFF2-40B4-BE49-F238E27FC236}">
                  <a16:creationId xmlns:a16="http://schemas.microsoft.com/office/drawing/2014/main" id="{E38F0C77-C48E-A149-2E92-DD41E932F65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F2DCFE6-EED6-0696-CEBA-6E98DEF0C4E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0A661CE-9280-E731-FA14-5C1D615716E4}"/>
              </a:ext>
            </a:extLst>
          </p:cNvPr>
          <p:cNvGrpSpPr/>
          <p:nvPr/>
        </p:nvGrpSpPr>
        <p:grpSpPr>
          <a:xfrm>
            <a:off x="6128263" y="11170809"/>
            <a:ext cx="337134" cy="361709"/>
            <a:chOff x="1073426" y="8081531"/>
            <a:chExt cx="697008" cy="718420"/>
          </a:xfrm>
        </p:grpSpPr>
        <p:sp>
          <p:nvSpPr>
            <p:cNvPr id="27" name="Oval 26">
              <a:extLst>
                <a:ext uri="{FF2B5EF4-FFF2-40B4-BE49-F238E27FC236}">
                  <a16:creationId xmlns:a16="http://schemas.microsoft.com/office/drawing/2014/main" id="{F7CCE860-B31D-446E-3C53-3549B9B25B3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9B8EA2-7937-8947-C353-0BE10F9294EC}"/>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E854938-75EF-5296-E7CF-78A7CB599439}"/>
              </a:ext>
            </a:extLst>
          </p:cNvPr>
          <p:cNvGrpSpPr/>
          <p:nvPr/>
        </p:nvGrpSpPr>
        <p:grpSpPr>
          <a:xfrm>
            <a:off x="11918737" y="11150141"/>
            <a:ext cx="337134" cy="361709"/>
            <a:chOff x="1073426" y="8081531"/>
            <a:chExt cx="697008" cy="718420"/>
          </a:xfrm>
        </p:grpSpPr>
        <p:sp>
          <p:nvSpPr>
            <p:cNvPr id="30" name="Oval 29">
              <a:extLst>
                <a:ext uri="{FF2B5EF4-FFF2-40B4-BE49-F238E27FC236}">
                  <a16:creationId xmlns:a16="http://schemas.microsoft.com/office/drawing/2014/main" id="{858054F0-D387-8BC5-C853-78C1AF6F655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7C9660-2799-347D-F8D6-746C2ACCF252}"/>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3834988-CA3A-A618-E5EC-BC2A90673003}"/>
              </a:ext>
            </a:extLst>
          </p:cNvPr>
          <p:cNvGrpSpPr/>
          <p:nvPr/>
        </p:nvGrpSpPr>
        <p:grpSpPr>
          <a:xfrm>
            <a:off x="14509537" y="11136476"/>
            <a:ext cx="337134" cy="361709"/>
            <a:chOff x="1073426" y="8081531"/>
            <a:chExt cx="697008" cy="718420"/>
          </a:xfrm>
        </p:grpSpPr>
        <p:sp>
          <p:nvSpPr>
            <p:cNvPr id="33" name="Oval 32">
              <a:extLst>
                <a:ext uri="{FF2B5EF4-FFF2-40B4-BE49-F238E27FC236}">
                  <a16:creationId xmlns:a16="http://schemas.microsoft.com/office/drawing/2014/main" id="{0AC069A4-5A28-FF26-869F-B66F656A53E9}"/>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3CBBC8-9BCB-63B2-C52D-17439BD7A7A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2D46F95D-2EB6-4086-58A9-19611645D9BA}"/>
              </a:ext>
            </a:extLst>
          </p:cNvPr>
          <p:cNvSpPr txBox="1"/>
          <p:nvPr/>
        </p:nvSpPr>
        <p:spPr>
          <a:xfrm>
            <a:off x="8790955" y="11132669"/>
            <a:ext cx="697008" cy="369332"/>
          </a:xfrm>
          <a:prstGeom prst="rect">
            <a:avLst/>
          </a:prstGeom>
          <a:noFill/>
        </p:spPr>
        <p:txBody>
          <a:bodyPr wrap="square" rtlCol="0">
            <a:spAutoFit/>
          </a:bodyPr>
          <a:lstStyle/>
          <a:p>
            <a:r>
              <a:rPr lang="en-US" b="1">
                <a:solidFill>
                  <a:schemeClr val="bg1"/>
                </a:solidFill>
              </a:rPr>
              <a:t>70%</a:t>
            </a:r>
          </a:p>
        </p:txBody>
      </p:sp>
      <p:sp>
        <p:nvSpPr>
          <p:cNvPr id="36" name="TextBox 7">
            <a:extLst>
              <a:ext uri="{FF2B5EF4-FFF2-40B4-BE49-F238E27FC236}">
                <a16:creationId xmlns:a16="http://schemas.microsoft.com/office/drawing/2014/main" id="{5EC1ABA7-F0F2-9811-57DF-57508C4E3C23}"/>
              </a:ext>
            </a:extLst>
          </p:cNvPr>
          <p:cNvSpPr txBox="1"/>
          <p:nvPr/>
        </p:nvSpPr>
        <p:spPr>
          <a:xfrm>
            <a:off x="2280553" y="1068400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37" name="TextBox 7">
            <a:extLst>
              <a:ext uri="{FF2B5EF4-FFF2-40B4-BE49-F238E27FC236}">
                <a16:creationId xmlns:a16="http://schemas.microsoft.com/office/drawing/2014/main" id="{0304983B-93AF-A8F6-8CDD-F01230A89F10}"/>
              </a:ext>
            </a:extLst>
          </p:cNvPr>
          <p:cNvSpPr txBox="1"/>
          <p:nvPr/>
        </p:nvSpPr>
        <p:spPr>
          <a:xfrm>
            <a:off x="13476838" y="10644941"/>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spTree>
    <p:extLst>
      <p:ext uri="{BB962C8B-B14F-4D97-AF65-F5344CB8AC3E}">
        <p14:creationId xmlns:p14="http://schemas.microsoft.com/office/powerpoint/2010/main" val="44729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441612" y="620831"/>
            <a:ext cx="6437939" cy="0"/>
          </a:xfrm>
          <a:prstGeom prst="line">
            <a:avLst/>
          </a:prstGeom>
          <a:ln w="28575" cap="flat">
            <a:solidFill>
              <a:srgbClr val="2254C5"/>
            </a:solidFill>
            <a:prstDash val="solid"/>
            <a:headEnd type="none" w="sm" len="sm"/>
            <a:tailEnd type="none" w="sm" len="sm"/>
          </a:ln>
        </p:spPr>
      </p:sp>
      <p:sp>
        <p:nvSpPr>
          <p:cNvPr id="7" name="TextBox 7"/>
          <p:cNvSpPr txBox="1"/>
          <p:nvPr/>
        </p:nvSpPr>
        <p:spPr>
          <a:xfrm>
            <a:off x="921837" y="1053299"/>
            <a:ext cx="8469307" cy="1086772"/>
          </a:xfrm>
          <a:prstGeom prst="rect">
            <a:avLst/>
          </a:prstGeom>
        </p:spPr>
        <p:txBody>
          <a:bodyPr wrap="square" lIns="0" tIns="0" rIns="0" bIns="0" rtlCol="0" anchor="t">
            <a:spAutoFit/>
          </a:bodyPr>
          <a:lstStyle/>
          <a:p>
            <a:pPr>
              <a:lnSpc>
                <a:spcPts val="8784"/>
              </a:lnSpc>
            </a:pPr>
            <a:r>
              <a:rPr lang="en-US" sz="7200">
                <a:solidFill>
                  <a:srgbClr val="2254C5"/>
                </a:solidFill>
                <a:latin typeface="Montserrat Semi-Bold Bold"/>
              </a:rPr>
              <a:t>Product Strategy</a:t>
            </a:r>
            <a:endParaRPr lang="en-US" sz="7200">
              <a:ea typeface="Calibri"/>
              <a:cs typeface="Calibri"/>
            </a:endParaRPr>
          </a:p>
        </p:txBody>
      </p:sp>
      <p:grpSp>
        <p:nvGrpSpPr>
          <p:cNvPr id="13" name="Group 12">
            <a:extLst>
              <a:ext uri="{FF2B5EF4-FFF2-40B4-BE49-F238E27FC236}">
                <a16:creationId xmlns:a16="http://schemas.microsoft.com/office/drawing/2014/main" id="{35EF204D-D4AD-421A-CD66-26E0040ABCC4}"/>
              </a:ext>
            </a:extLst>
          </p:cNvPr>
          <p:cNvGrpSpPr/>
          <p:nvPr/>
        </p:nvGrpSpPr>
        <p:grpSpPr>
          <a:xfrm>
            <a:off x="9677400" y="2487068"/>
            <a:ext cx="6437939" cy="5525824"/>
            <a:chOff x="10036262" y="1747859"/>
            <a:chExt cx="7329901" cy="6791282"/>
          </a:xfrm>
        </p:grpSpPr>
        <p:grpSp>
          <p:nvGrpSpPr>
            <p:cNvPr id="3" name="Group 3"/>
            <p:cNvGrpSpPr/>
            <p:nvPr/>
          </p:nvGrpSpPr>
          <p:grpSpPr>
            <a:xfrm>
              <a:off x="10036262" y="1747859"/>
              <a:ext cx="3395641" cy="3395641"/>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254C5"/>
              </a:solidFill>
            </p:spPr>
          </p:sp>
        </p:grpSp>
        <p:pic>
          <p:nvPicPr>
            <p:cNvPr id="5" name="Picture 5"/>
            <p:cNvPicPr>
              <a:picLocks noChangeAspect="1"/>
            </p:cNvPicPr>
            <p:nvPr/>
          </p:nvPicPr>
          <p:blipFill>
            <a:blip r:embed="rId3"/>
            <a:srcRect l="38808" t="36557" r="33666" b="22181"/>
            <a:stretch>
              <a:fillRect/>
            </a:stretch>
          </p:blipFill>
          <p:spPr>
            <a:xfrm>
              <a:off x="10036262" y="5143500"/>
              <a:ext cx="3395641" cy="3395641"/>
            </a:xfrm>
            <a:prstGeom prst="rect">
              <a:avLst/>
            </a:prstGeom>
          </p:spPr>
        </p:pic>
        <p:pic>
          <p:nvPicPr>
            <p:cNvPr id="6" name="Picture 6"/>
            <p:cNvPicPr>
              <a:picLocks noChangeAspect="1"/>
            </p:cNvPicPr>
            <p:nvPr/>
          </p:nvPicPr>
          <p:blipFill>
            <a:blip r:embed="rId4"/>
            <a:srcRect l="72475" t="10592" b="48146"/>
            <a:stretch>
              <a:fillRect/>
            </a:stretch>
          </p:blipFill>
          <p:spPr>
            <a:xfrm>
              <a:off x="13970522" y="1747859"/>
              <a:ext cx="3395641" cy="3395641"/>
            </a:xfrm>
            <a:prstGeom prst="rect">
              <a:avLst/>
            </a:prstGeom>
          </p:spPr>
        </p:pic>
        <p:sp>
          <p:nvSpPr>
            <p:cNvPr id="12" name="TextBox 12"/>
            <p:cNvSpPr txBox="1"/>
            <p:nvPr/>
          </p:nvSpPr>
          <p:spPr>
            <a:xfrm>
              <a:off x="10259420" y="2718182"/>
              <a:ext cx="2949325" cy="1285847"/>
            </a:xfrm>
            <a:prstGeom prst="rect">
              <a:avLst/>
            </a:prstGeom>
          </p:spPr>
          <p:txBody>
            <a:bodyPr lIns="0" tIns="0" rIns="0" bIns="0" rtlCol="0" anchor="t">
              <a:spAutoFit/>
            </a:bodyPr>
            <a:lstStyle/>
            <a:p>
              <a:pPr algn="ctr">
                <a:lnSpc>
                  <a:spcPct val="150000"/>
                </a:lnSpc>
              </a:pPr>
              <a:r>
                <a:rPr lang="en-US" sz="2400">
                  <a:solidFill>
                    <a:srgbClr val="FFFFFF"/>
                  </a:solidFill>
                  <a:latin typeface="Montserrat Classic"/>
                </a:rPr>
                <a:t>Should I</a:t>
              </a:r>
              <a:endParaRPr lang="en-US" sz="2400">
                <a:solidFill>
                  <a:srgbClr val="000000"/>
                </a:solidFill>
                <a:latin typeface="Calibri"/>
                <a:cs typeface="Calibri"/>
              </a:endParaRPr>
            </a:p>
            <a:p>
              <a:pPr algn="ctr">
                <a:lnSpc>
                  <a:spcPct val="150000"/>
                </a:lnSpc>
              </a:pPr>
              <a:r>
                <a:rPr lang="en-US" sz="2400">
                  <a:solidFill>
                    <a:srgbClr val="FFFFFF"/>
                  </a:solidFill>
                  <a:latin typeface="Montserrat Classic"/>
                </a:rPr>
                <a:t>invest</a:t>
              </a:r>
              <a:r>
                <a:rPr lang="zh-CN" altLang="en-US" sz="2400">
                  <a:solidFill>
                    <a:srgbClr val="FFFFFF"/>
                  </a:solidFill>
                  <a:latin typeface="Montserrat Classic"/>
                  <a:ea typeface="宋体"/>
                </a:rPr>
                <a:t> </a:t>
              </a:r>
              <a:r>
                <a:rPr lang="en-US" altLang="zh-CN" sz="2400">
                  <a:solidFill>
                    <a:srgbClr val="FFFFFF"/>
                  </a:solidFill>
                  <a:latin typeface="Montserrat Classic"/>
                  <a:ea typeface="宋体"/>
                </a:rPr>
                <a:t>now</a:t>
              </a:r>
              <a:r>
                <a:rPr lang="en-US" sz="2400">
                  <a:solidFill>
                    <a:srgbClr val="FFFFFF"/>
                  </a:solidFill>
                  <a:latin typeface="Montserrat Classic"/>
                </a:rPr>
                <a:t>?</a:t>
              </a:r>
              <a:endParaRPr lang="en-US" sz="2400">
                <a:cs typeface="Calibri"/>
              </a:endParaRPr>
            </a:p>
          </p:txBody>
        </p:sp>
        <p:grpSp>
          <p:nvGrpSpPr>
            <p:cNvPr id="14" name="Group 14"/>
            <p:cNvGrpSpPr/>
            <p:nvPr/>
          </p:nvGrpSpPr>
          <p:grpSpPr>
            <a:xfrm>
              <a:off x="13970522" y="5143500"/>
              <a:ext cx="3395641" cy="3395641"/>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254C5"/>
              </a:solidFill>
            </p:spPr>
          </p:sp>
        </p:grpSp>
        <p:sp>
          <p:nvSpPr>
            <p:cNvPr id="17" name="TextBox 17"/>
            <p:cNvSpPr txBox="1"/>
            <p:nvPr/>
          </p:nvSpPr>
          <p:spPr>
            <a:xfrm>
              <a:off x="14171401" y="6068048"/>
              <a:ext cx="2993883" cy="1285847"/>
            </a:xfrm>
            <a:prstGeom prst="rect">
              <a:avLst/>
            </a:prstGeom>
          </p:spPr>
          <p:txBody>
            <a:bodyPr wrap="square" lIns="0" tIns="0" rIns="0" bIns="0" rtlCol="0" anchor="t">
              <a:spAutoFit/>
            </a:bodyPr>
            <a:lstStyle/>
            <a:p>
              <a:pPr algn="ctr">
                <a:lnSpc>
                  <a:spcPct val="150000"/>
                </a:lnSpc>
              </a:pPr>
              <a:r>
                <a:rPr lang="en-US" sz="2400">
                  <a:solidFill>
                    <a:srgbClr val="FFFFFF"/>
                  </a:solidFill>
                  <a:latin typeface="Montserrat Classic"/>
                </a:rPr>
                <a:t>We'll offer you the strategy!</a:t>
              </a:r>
              <a:endParaRPr lang="en-US" sz="2400">
                <a:cs typeface="Calibri"/>
              </a:endParaRPr>
            </a:p>
          </p:txBody>
        </p:sp>
      </p:grpSp>
      <p:sp>
        <p:nvSpPr>
          <p:cNvPr id="21" name="TextBox 20">
            <a:extLst>
              <a:ext uri="{FF2B5EF4-FFF2-40B4-BE49-F238E27FC236}">
                <a16:creationId xmlns:a16="http://schemas.microsoft.com/office/drawing/2014/main" id="{24E48102-DEAD-868B-E9E0-30F00A7DCC84}"/>
              </a:ext>
            </a:extLst>
          </p:cNvPr>
          <p:cNvSpPr txBox="1"/>
          <p:nvPr/>
        </p:nvSpPr>
        <p:spPr>
          <a:xfrm>
            <a:off x="3013364" y="7751618"/>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2">
            <a:extLst>
              <a:ext uri="{FF2B5EF4-FFF2-40B4-BE49-F238E27FC236}">
                <a16:creationId xmlns:a16="http://schemas.microsoft.com/office/drawing/2014/main" id="{610FE0E4-A71E-27FB-7371-D342299F5166}"/>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69" name="TextBox 68">
            <a:extLst>
              <a:ext uri="{FF2B5EF4-FFF2-40B4-BE49-F238E27FC236}">
                <a16:creationId xmlns:a16="http://schemas.microsoft.com/office/drawing/2014/main" id="{31192594-06F4-960A-B24A-CCB3F58AE13B}"/>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70" name="TextBox 69">
            <a:extLst>
              <a:ext uri="{FF2B5EF4-FFF2-40B4-BE49-F238E27FC236}">
                <a16:creationId xmlns:a16="http://schemas.microsoft.com/office/drawing/2014/main" id="{8D5D49C7-66A5-DBD4-CDE4-997D8AC27F5F}"/>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71" name="TextBox 70">
            <a:extLst>
              <a:ext uri="{FF2B5EF4-FFF2-40B4-BE49-F238E27FC236}">
                <a16:creationId xmlns:a16="http://schemas.microsoft.com/office/drawing/2014/main" id="{D578EF97-4D45-695C-1929-645B1703A135}"/>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72" name="TextBox 71">
            <a:extLst>
              <a:ext uri="{FF2B5EF4-FFF2-40B4-BE49-F238E27FC236}">
                <a16:creationId xmlns:a16="http://schemas.microsoft.com/office/drawing/2014/main" id="{A7D7ADA4-A2AC-F082-E57A-05AE02CF44D2}"/>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73" name="TextBox 72">
            <a:extLst>
              <a:ext uri="{FF2B5EF4-FFF2-40B4-BE49-F238E27FC236}">
                <a16:creationId xmlns:a16="http://schemas.microsoft.com/office/drawing/2014/main" id="{364B309C-38D7-309D-DF12-7A564D759C40}"/>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74" name="TextBox 7">
            <a:extLst>
              <a:ext uri="{FF2B5EF4-FFF2-40B4-BE49-F238E27FC236}">
                <a16:creationId xmlns:a16="http://schemas.microsoft.com/office/drawing/2014/main" id="{8A38299D-7629-6B53-3C50-B4B49C1E3833}"/>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Long-Short Strategy </a:t>
            </a:r>
          </a:p>
        </p:txBody>
      </p:sp>
      <p:sp>
        <p:nvSpPr>
          <p:cNvPr id="75" name="TextBox 7">
            <a:extLst>
              <a:ext uri="{FF2B5EF4-FFF2-40B4-BE49-F238E27FC236}">
                <a16:creationId xmlns:a16="http://schemas.microsoft.com/office/drawing/2014/main" id="{6F403D2F-B8C8-2524-52B1-7EDEECA6EAC2}"/>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cxnSp>
        <p:nvCxnSpPr>
          <p:cNvPr id="76" name="Straight Connector 75">
            <a:extLst>
              <a:ext uri="{FF2B5EF4-FFF2-40B4-BE49-F238E27FC236}">
                <a16:creationId xmlns:a16="http://schemas.microsoft.com/office/drawing/2014/main" id="{73D7A6FB-A140-FCAA-7856-C55E1EB21A9C}"/>
              </a:ext>
            </a:extLst>
          </p:cNvPr>
          <p:cNvCxnSpPr>
            <a:cxnSpLocks/>
            <a:endCxn id="91"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7">
            <a:extLst>
              <a:ext uri="{FF2B5EF4-FFF2-40B4-BE49-F238E27FC236}">
                <a16:creationId xmlns:a16="http://schemas.microsoft.com/office/drawing/2014/main" id="{23C47F1D-42DF-65C9-086C-EDD3982C88C7}"/>
              </a:ext>
            </a:extLst>
          </p:cNvPr>
          <p:cNvSpPr txBox="1"/>
          <p:nvPr/>
        </p:nvSpPr>
        <p:spPr>
          <a:xfrm>
            <a:off x="10850275" y="9183146"/>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grpSp>
        <p:nvGrpSpPr>
          <p:cNvPr id="78" name="Group 77">
            <a:extLst>
              <a:ext uri="{FF2B5EF4-FFF2-40B4-BE49-F238E27FC236}">
                <a16:creationId xmlns:a16="http://schemas.microsoft.com/office/drawing/2014/main" id="{9B10570C-0DC1-4A15-7970-E991EA9105C4}"/>
              </a:ext>
            </a:extLst>
          </p:cNvPr>
          <p:cNvGrpSpPr/>
          <p:nvPr/>
        </p:nvGrpSpPr>
        <p:grpSpPr>
          <a:xfrm>
            <a:off x="8795496" y="9511453"/>
            <a:ext cx="697008" cy="718420"/>
            <a:chOff x="1073426" y="8081531"/>
            <a:chExt cx="697008" cy="718420"/>
          </a:xfrm>
        </p:grpSpPr>
        <p:sp>
          <p:nvSpPr>
            <p:cNvPr id="79" name="Oval 78">
              <a:extLst>
                <a:ext uri="{FF2B5EF4-FFF2-40B4-BE49-F238E27FC236}">
                  <a16:creationId xmlns:a16="http://schemas.microsoft.com/office/drawing/2014/main" id="{BAF53EFC-7A19-6B8F-EBAF-E44241179BB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E183D46-03C5-05F3-C1F5-1A6BDDA89EB4}"/>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F20C76C1-DF58-419A-569E-D09C9929BC12}"/>
              </a:ext>
            </a:extLst>
          </p:cNvPr>
          <p:cNvGrpSpPr/>
          <p:nvPr/>
        </p:nvGrpSpPr>
        <p:grpSpPr>
          <a:xfrm>
            <a:off x="3139008" y="9706276"/>
            <a:ext cx="337134" cy="361709"/>
            <a:chOff x="1073426" y="8081531"/>
            <a:chExt cx="697008" cy="718420"/>
          </a:xfrm>
        </p:grpSpPr>
        <p:sp>
          <p:nvSpPr>
            <p:cNvPr id="82" name="Oval 81">
              <a:extLst>
                <a:ext uri="{FF2B5EF4-FFF2-40B4-BE49-F238E27FC236}">
                  <a16:creationId xmlns:a16="http://schemas.microsoft.com/office/drawing/2014/main" id="{28AB9558-8587-D01A-09D7-24456D7609A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B2D3A5E-FCE2-4A3F-3C85-30B5726E75B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143B7FA-B751-8AB9-05D6-FC7B483FC77E}"/>
              </a:ext>
            </a:extLst>
          </p:cNvPr>
          <p:cNvGrpSpPr/>
          <p:nvPr/>
        </p:nvGrpSpPr>
        <p:grpSpPr>
          <a:xfrm>
            <a:off x="6195691" y="9724140"/>
            <a:ext cx="337134" cy="361709"/>
            <a:chOff x="1073426" y="8081531"/>
            <a:chExt cx="697008" cy="718420"/>
          </a:xfrm>
        </p:grpSpPr>
        <p:sp>
          <p:nvSpPr>
            <p:cNvPr id="85" name="Oval 84">
              <a:extLst>
                <a:ext uri="{FF2B5EF4-FFF2-40B4-BE49-F238E27FC236}">
                  <a16:creationId xmlns:a16="http://schemas.microsoft.com/office/drawing/2014/main" id="{F41F16D2-CCB1-6EAA-78F6-59D4E1A3F9A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7956CF0-5F63-A790-2DA8-15BFBF9BAC6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E8C3658E-62D2-EC80-A50C-101CF78B04CB}"/>
              </a:ext>
            </a:extLst>
          </p:cNvPr>
          <p:cNvGrpSpPr/>
          <p:nvPr/>
        </p:nvGrpSpPr>
        <p:grpSpPr>
          <a:xfrm>
            <a:off x="11986165" y="9703472"/>
            <a:ext cx="337134" cy="361709"/>
            <a:chOff x="1073426" y="8081531"/>
            <a:chExt cx="697008" cy="718420"/>
          </a:xfrm>
        </p:grpSpPr>
        <p:sp>
          <p:nvSpPr>
            <p:cNvPr id="88" name="Oval 87">
              <a:extLst>
                <a:ext uri="{FF2B5EF4-FFF2-40B4-BE49-F238E27FC236}">
                  <a16:creationId xmlns:a16="http://schemas.microsoft.com/office/drawing/2014/main" id="{1CFAB93E-24C8-C6A5-2135-DD5CEB72B58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D92C5C0-F80B-335B-14B8-535C7923637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562564FE-C8AC-837F-B257-E4AC85A843BF}"/>
              </a:ext>
            </a:extLst>
          </p:cNvPr>
          <p:cNvGrpSpPr/>
          <p:nvPr/>
        </p:nvGrpSpPr>
        <p:grpSpPr>
          <a:xfrm>
            <a:off x="14576965" y="9689807"/>
            <a:ext cx="337134" cy="361709"/>
            <a:chOff x="1073426" y="8081531"/>
            <a:chExt cx="697008" cy="718420"/>
          </a:xfrm>
        </p:grpSpPr>
        <p:sp>
          <p:nvSpPr>
            <p:cNvPr id="91" name="Oval 90">
              <a:extLst>
                <a:ext uri="{FF2B5EF4-FFF2-40B4-BE49-F238E27FC236}">
                  <a16:creationId xmlns:a16="http://schemas.microsoft.com/office/drawing/2014/main" id="{491BC578-1744-9DF9-E1CE-31331B16BCE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E09A42-9EA2-0148-24CE-7CB8AB3E846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F11E48B3-021C-1D74-E683-D34EC4478AA1}"/>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76%</a:t>
            </a:r>
          </a:p>
        </p:txBody>
      </p:sp>
      <p:sp>
        <p:nvSpPr>
          <p:cNvPr id="95" name="TextBox 7">
            <a:extLst>
              <a:ext uri="{FF2B5EF4-FFF2-40B4-BE49-F238E27FC236}">
                <a16:creationId xmlns:a16="http://schemas.microsoft.com/office/drawing/2014/main" id="{C594BE5C-938A-E2FA-DA20-008E82F7C582}"/>
              </a:ext>
            </a:extLst>
          </p:cNvPr>
          <p:cNvSpPr txBox="1"/>
          <p:nvPr/>
        </p:nvSpPr>
        <p:spPr>
          <a:xfrm>
            <a:off x="2350089" y="9182100"/>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pic>
        <p:nvPicPr>
          <p:cNvPr id="18" name="Picture 17">
            <a:extLst>
              <a:ext uri="{FF2B5EF4-FFF2-40B4-BE49-F238E27FC236}">
                <a16:creationId xmlns:a16="http://schemas.microsoft.com/office/drawing/2014/main" id="{BF4A863D-DC8E-2F8F-5A56-0B2D08B7E5D6}"/>
              </a:ext>
            </a:extLst>
          </p:cNvPr>
          <p:cNvPicPr>
            <a:picLocks noChangeAspect="1"/>
          </p:cNvPicPr>
          <p:nvPr/>
        </p:nvPicPr>
        <p:blipFill>
          <a:blip r:embed="rId5"/>
          <a:stretch>
            <a:fillRect/>
          </a:stretch>
        </p:blipFill>
        <p:spPr>
          <a:xfrm>
            <a:off x="1306190" y="2532356"/>
            <a:ext cx="6237609" cy="5589546"/>
          </a:xfrm>
          <a:prstGeom prst="rect">
            <a:avLst/>
          </a:prstGeom>
        </p:spPr>
      </p:pic>
      <p:grpSp>
        <p:nvGrpSpPr>
          <p:cNvPr id="19" name="Group 11">
            <a:extLst>
              <a:ext uri="{FF2B5EF4-FFF2-40B4-BE49-F238E27FC236}">
                <a16:creationId xmlns:a16="http://schemas.microsoft.com/office/drawing/2014/main" id="{D4C068BB-B8FD-D156-9424-358C1ABEF261}"/>
              </a:ext>
            </a:extLst>
          </p:cNvPr>
          <p:cNvGrpSpPr/>
          <p:nvPr/>
        </p:nvGrpSpPr>
        <p:grpSpPr>
          <a:xfrm>
            <a:off x="15855152" y="8765164"/>
            <a:ext cx="6346341" cy="3706742"/>
            <a:chOff x="0" y="0"/>
            <a:chExt cx="9197614" cy="5372100"/>
          </a:xfrm>
        </p:grpSpPr>
        <p:sp>
          <p:nvSpPr>
            <p:cNvPr id="20" name="Freeform 12">
              <a:extLst>
                <a:ext uri="{FF2B5EF4-FFF2-40B4-BE49-F238E27FC236}">
                  <a16:creationId xmlns:a16="http://schemas.microsoft.com/office/drawing/2014/main" id="{A15F9961-24AB-D155-BACD-E773534AE2E9}"/>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Tree>
    <p:extLst>
      <p:ext uri="{BB962C8B-B14F-4D97-AF65-F5344CB8AC3E}">
        <p14:creationId xmlns:p14="http://schemas.microsoft.com/office/powerpoint/2010/main" val="1681320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2">
            <a:extLst>
              <a:ext uri="{FF2B5EF4-FFF2-40B4-BE49-F238E27FC236}">
                <a16:creationId xmlns:a16="http://schemas.microsoft.com/office/drawing/2014/main" id="{32705A19-5B03-5660-0592-7702FD8F0C73}"/>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grpSp>
        <p:nvGrpSpPr>
          <p:cNvPr id="23" name="Group 22">
            <a:extLst>
              <a:ext uri="{FF2B5EF4-FFF2-40B4-BE49-F238E27FC236}">
                <a16:creationId xmlns:a16="http://schemas.microsoft.com/office/drawing/2014/main" id="{E8958556-0B17-6368-819F-214362130294}"/>
              </a:ext>
            </a:extLst>
          </p:cNvPr>
          <p:cNvGrpSpPr/>
          <p:nvPr/>
        </p:nvGrpSpPr>
        <p:grpSpPr>
          <a:xfrm>
            <a:off x="1081163" y="3530659"/>
            <a:ext cx="2057400" cy="1176136"/>
            <a:chOff x="6543452" y="2412422"/>
            <a:chExt cx="2057400" cy="1176136"/>
          </a:xfrm>
        </p:grpSpPr>
        <p:sp>
          <p:nvSpPr>
            <p:cNvPr id="22" name="Rounded Rectangle 21">
              <a:extLst>
                <a:ext uri="{FF2B5EF4-FFF2-40B4-BE49-F238E27FC236}">
                  <a16:creationId xmlns:a16="http://schemas.microsoft.com/office/drawing/2014/main" id="{C1A7F947-DFD4-F47C-2020-DCB2B7B30E29}"/>
                </a:ext>
              </a:extLst>
            </p:cNvPr>
            <p:cNvSpPr/>
            <p:nvPr/>
          </p:nvSpPr>
          <p:spPr>
            <a:xfrm>
              <a:off x="6543452" y="2412422"/>
              <a:ext cx="2057400" cy="1176136"/>
            </a:xfrm>
            <a:prstGeom prst="roundRect">
              <a:avLst/>
            </a:prstGeom>
            <a:solidFill>
              <a:srgbClr val="215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6">
              <a:extLst>
                <a:ext uri="{FF2B5EF4-FFF2-40B4-BE49-F238E27FC236}">
                  <a16:creationId xmlns:a16="http://schemas.microsoft.com/office/drawing/2014/main" id="{777DCC7F-69E0-7C1B-4A52-461E01832B1F}"/>
                </a:ext>
              </a:extLst>
            </p:cNvPr>
            <p:cNvSpPr txBox="1"/>
            <p:nvPr/>
          </p:nvSpPr>
          <p:spPr>
            <a:xfrm>
              <a:off x="6792877" y="2718369"/>
              <a:ext cx="1558550" cy="434799"/>
            </a:xfrm>
            <a:prstGeom prst="rect">
              <a:avLst/>
            </a:prstGeom>
          </p:spPr>
          <p:txBody>
            <a:bodyPr wrap="square" lIns="0" tIns="0" rIns="0" bIns="0" rtlCol="0" anchor="t">
              <a:spAutoFit/>
            </a:bodyPr>
            <a:lstStyle/>
            <a:p>
              <a:pPr algn="ctr">
                <a:lnSpc>
                  <a:spcPts val="3864"/>
                </a:lnSpc>
              </a:pPr>
              <a:r>
                <a:rPr lang="en-US" sz="2400">
                  <a:solidFill>
                    <a:srgbClr val="FFFFFF"/>
                  </a:solidFill>
                  <a:latin typeface="Montserrat Classic"/>
                </a:rPr>
                <a:t>Our Tool</a:t>
              </a:r>
            </a:p>
          </p:txBody>
        </p:sp>
      </p:grpSp>
      <p:sp>
        <p:nvSpPr>
          <p:cNvPr id="8" name="TextBox 7">
            <a:extLst>
              <a:ext uri="{FF2B5EF4-FFF2-40B4-BE49-F238E27FC236}">
                <a16:creationId xmlns:a16="http://schemas.microsoft.com/office/drawing/2014/main" id="{897DD16F-0933-DAC6-7DF2-39209C6A2FAA}"/>
              </a:ext>
            </a:extLst>
          </p:cNvPr>
          <p:cNvSpPr txBox="1"/>
          <p:nvPr/>
        </p:nvSpPr>
        <p:spPr>
          <a:xfrm>
            <a:off x="921837" y="1053299"/>
            <a:ext cx="8469307" cy="1086772"/>
          </a:xfrm>
          <a:prstGeom prst="rect">
            <a:avLst/>
          </a:prstGeom>
        </p:spPr>
        <p:txBody>
          <a:bodyPr wrap="square" lIns="0" tIns="0" rIns="0" bIns="0" rtlCol="0" anchor="t">
            <a:spAutoFit/>
          </a:bodyPr>
          <a:lstStyle/>
          <a:p>
            <a:pPr>
              <a:lnSpc>
                <a:spcPts val="8784"/>
              </a:lnSpc>
            </a:pPr>
            <a:r>
              <a:rPr lang="en-US" sz="7200">
                <a:solidFill>
                  <a:srgbClr val="2254C5"/>
                </a:solidFill>
                <a:latin typeface="Montserrat Semi-Bold Bold"/>
              </a:rPr>
              <a:t>Real Example</a:t>
            </a:r>
            <a:endParaRPr lang="en-US" sz="7200">
              <a:ea typeface="Calibri"/>
              <a:cs typeface="Calibri"/>
            </a:endParaRPr>
          </a:p>
        </p:txBody>
      </p:sp>
      <p:sp>
        <p:nvSpPr>
          <p:cNvPr id="25" name="TextBox 24">
            <a:extLst>
              <a:ext uri="{FF2B5EF4-FFF2-40B4-BE49-F238E27FC236}">
                <a16:creationId xmlns:a16="http://schemas.microsoft.com/office/drawing/2014/main" id="{3702149D-AAEE-05A6-DFBE-B9382D20D311}"/>
              </a:ext>
            </a:extLst>
          </p:cNvPr>
          <p:cNvSpPr txBox="1"/>
          <p:nvPr/>
        </p:nvSpPr>
        <p:spPr>
          <a:xfrm>
            <a:off x="921837" y="2624104"/>
            <a:ext cx="12607122" cy="542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AU" sz="2200">
                <a:solidFill>
                  <a:srgbClr val="2254C5"/>
                </a:solidFill>
                <a:latin typeface="Montserrat" pitchFamily="2" charset="77"/>
              </a:rPr>
              <a:t>What position to take on June 15, 2020?</a:t>
            </a:r>
            <a:endParaRPr lang="en-US" sz="2200">
              <a:solidFill>
                <a:srgbClr val="2254C5"/>
              </a:solidFill>
              <a:latin typeface="Montserrat" pitchFamily="2" charset="77"/>
            </a:endParaRPr>
          </a:p>
        </p:txBody>
      </p:sp>
      <p:grpSp>
        <p:nvGrpSpPr>
          <p:cNvPr id="26" name="Group 25">
            <a:extLst>
              <a:ext uri="{FF2B5EF4-FFF2-40B4-BE49-F238E27FC236}">
                <a16:creationId xmlns:a16="http://schemas.microsoft.com/office/drawing/2014/main" id="{BA747896-76C5-AEE0-9E52-0D108A16B3FE}"/>
              </a:ext>
            </a:extLst>
          </p:cNvPr>
          <p:cNvGrpSpPr/>
          <p:nvPr/>
        </p:nvGrpSpPr>
        <p:grpSpPr>
          <a:xfrm>
            <a:off x="1084329" y="6781940"/>
            <a:ext cx="2058756" cy="1156239"/>
            <a:chOff x="6498076" y="2412422"/>
            <a:chExt cx="2656301" cy="1176136"/>
          </a:xfrm>
        </p:grpSpPr>
        <p:sp>
          <p:nvSpPr>
            <p:cNvPr id="27" name="Rounded Rectangle 26">
              <a:extLst>
                <a:ext uri="{FF2B5EF4-FFF2-40B4-BE49-F238E27FC236}">
                  <a16:creationId xmlns:a16="http://schemas.microsoft.com/office/drawing/2014/main" id="{2DF4E5F3-3443-4627-E16B-8592B6C441D3}"/>
                </a:ext>
              </a:extLst>
            </p:cNvPr>
            <p:cNvSpPr/>
            <p:nvPr/>
          </p:nvSpPr>
          <p:spPr>
            <a:xfrm>
              <a:off x="6543451" y="2412422"/>
              <a:ext cx="2565553" cy="1176136"/>
            </a:xfrm>
            <a:prstGeom prst="roundRect">
              <a:avLst/>
            </a:prstGeom>
            <a:solidFill>
              <a:srgbClr val="215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46">
              <a:extLst>
                <a:ext uri="{FF2B5EF4-FFF2-40B4-BE49-F238E27FC236}">
                  <a16:creationId xmlns:a16="http://schemas.microsoft.com/office/drawing/2014/main" id="{BD91ED60-BA4B-09A8-EE27-864F1E27A521}"/>
                </a:ext>
              </a:extLst>
            </p:cNvPr>
            <p:cNvSpPr txBox="1"/>
            <p:nvPr/>
          </p:nvSpPr>
          <p:spPr>
            <a:xfrm>
              <a:off x="6498076" y="2520218"/>
              <a:ext cx="2656301" cy="408619"/>
            </a:xfrm>
            <a:prstGeom prst="rect">
              <a:avLst/>
            </a:prstGeom>
          </p:spPr>
          <p:txBody>
            <a:bodyPr wrap="square" lIns="0" tIns="0" rIns="0" bIns="0" rtlCol="0" anchor="t">
              <a:spAutoFit/>
            </a:bodyPr>
            <a:lstStyle/>
            <a:p>
              <a:pPr algn="ctr">
                <a:lnSpc>
                  <a:spcPts val="3864"/>
                </a:lnSpc>
              </a:pPr>
              <a:r>
                <a:rPr lang="en-US" sz="2400">
                  <a:solidFill>
                    <a:srgbClr val="FFFFFF"/>
                  </a:solidFill>
                  <a:latin typeface="Montserrat Classic"/>
                </a:rPr>
                <a:t>Yahoo Finance</a:t>
              </a:r>
            </a:p>
          </p:txBody>
        </p:sp>
      </p:grpSp>
      <p:grpSp>
        <p:nvGrpSpPr>
          <p:cNvPr id="29" name="Group 11">
            <a:extLst>
              <a:ext uri="{FF2B5EF4-FFF2-40B4-BE49-F238E27FC236}">
                <a16:creationId xmlns:a16="http://schemas.microsoft.com/office/drawing/2014/main" id="{3199E5B0-A7E8-D079-5713-127AA61D848B}"/>
              </a:ext>
            </a:extLst>
          </p:cNvPr>
          <p:cNvGrpSpPr/>
          <p:nvPr/>
        </p:nvGrpSpPr>
        <p:grpSpPr>
          <a:xfrm>
            <a:off x="15881621" y="8591361"/>
            <a:ext cx="6346341" cy="3706742"/>
            <a:chOff x="0" y="0"/>
            <a:chExt cx="9197614" cy="5372100"/>
          </a:xfrm>
        </p:grpSpPr>
        <p:sp>
          <p:nvSpPr>
            <p:cNvPr id="30" name="Freeform 12">
              <a:extLst>
                <a:ext uri="{FF2B5EF4-FFF2-40B4-BE49-F238E27FC236}">
                  <a16:creationId xmlns:a16="http://schemas.microsoft.com/office/drawing/2014/main" id="{97D416E5-CBB4-2A7B-3290-F8C4A8617DCD}"/>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
        <p:nvSpPr>
          <p:cNvPr id="31" name="TextBox 30">
            <a:extLst>
              <a:ext uri="{FF2B5EF4-FFF2-40B4-BE49-F238E27FC236}">
                <a16:creationId xmlns:a16="http://schemas.microsoft.com/office/drawing/2014/main" id="{8D1070D3-7E9E-3455-66C5-69B2754CDE43}"/>
              </a:ext>
            </a:extLst>
          </p:cNvPr>
          <p:cNvSpPr txBox="1"/>
          <p:nvPr/>
        </p:nvSpPr>
        <p:spPr>
          <a:xfrm>
            <a:off x="976114" y="5486789"/>
            <a:ext cx="12607122" cy="542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AU" sz="2200">
                <a:solidFill>
                  <a:srgbClr val="2254C5"/>
                </a:solidFill>
                <a:latin typeface="Montserrat" pitchFamily="2" charset="77"/>
              </a:rPr>
              <a:t>Since the predicted price &gt; current price</a:t>
            </a:r>
            <a:endParaRPr lang="en-US" sz="2200">
              <a:solidFill>
                <a:srgbClr val="2254C5"/>
              </a:solidFill>
              <a:latin typeface="Montserrat" pitchFamily="2" charset="77"/>
            </a:endParaRPr>
          </a:p>
        </p:txBody>
      </p:sp>
      <p:grpSp>
        <p:nvGrpSpPr>
          <p:cNvPr id="32" name="Group 31">
            <a:extLst>
              <a:ext uri="{FF2B5EF4-FFF2-40B4-BE49-F238E27FC236}">
                <a16:creationId xmlns:a16="http://schemas.microsoft.com/office/drawing/2014/main" id="{2439F61D-21D5-A3C0-6482-5DD8DA67DF9D}"/>
              </a:ext>
            </a:extLst>
          </p:cNvPr>
          <p:cNvGrpSpPr/>
          <p:nvPr/>
        </p:nvGrpSpPr>
        <p:grpSpPr>
          <a:xfrm>
            <a:off x="7710190" y="5396114"/>
            <a:ext cx="4544310" cy="1042786"/>
            <a:chOff x="6501486" y="2412422"/>
            <a:chExt cx="2099366" cy="1176136"/>
          </a:xfrm>
        </p:grpSpPr>
        <p:sp>
          <p:nvSpPr>
            <p:cNvPr id="33" name="Rounded Rectangle 32">
              <a:extLst>
                <a:ext uri="{FF2B5EF4-FFF2-40B4-BE49-F238E27FC236}">
                  <a16:creationId xmlns:a16="http://schemas.microsoft.com/office/drawing/2014/main" id="{B60ABC07-1E72-941E-9762-586E88E63960}"/>
                </a:ext>
              </a:extLst>
            </p:cNvPr>
            <p:cNvSpPr/>
            <p:nvPr/>
          </p:nvSpPr>
          <p:spPr>
            <a:xfrm>
              <a:off x="6543452" y="2412422"/>
              <a:ext cx="2057400" cy="1176136"/>
            </a:xfrm>
            <a:prstGeom prst="roundRect">
              <a:avLst/>
            </a:prstGeom>
            <a:solidFill>
              <a:srgbClr val="215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6">
              <a:extLst>
                <a:ext uri="{FF2B5EF4-FFF2-40B4-BE49-F238E27FC236}">
                  <a16:creationId xmlns:a16="http://schemas.microsoft.com/office/drawing/2014/main" id="{EBA62E06-A4F1-1D77-37F3-3048CDC00B0D}"/>
                </a:ext>
              </a:extLst>
            </p:cNvPr>
            <p:cNvSpPr txBox="1"/>
            <p:nvPr/>
          </p:nvSpPr>
          <p:spPr>
            <a:xfrm>
              <a:off x="6501486" y="2727285"/>
              <a:ext cx="2099313" cy="444737"/>
            </a:xfrm>
            <a:prstGeom prst="rect">
              <a:avLst/>
            </a:prstGeom>
          </p:spPr>
          <p:txBody>
            <a:bodyPr wrap="square" lIns="0" tIns="0" rIns="0" bIns="0" rtlCol="0" anchor="t">
              <a:spAutoFit/>
            </a:bodyPr>
            <a:lstStyle/>
            <a:p>
              <a:pPr algn="ctr">
                <a:lnSpc>
                  <a:spcPts val="3864"/>
                </a:lnSpc>
              </a:pPr>
              <a:r>
                <a:rPr lang="en-US" sz="2800" b="1">
                  <a:solidFill>
                    <a:srgbClr val="FFFFFF"/>
                  </a:solidFill>
                  <a:latin typeface="Montserrat Classic"/>
                </a:rPr>
                <a:t>Take</a:t>
              </a:r>
              <a:r>
                <a:rPr lang="zh-CN" altLang="en-US" sz="2800" b="1">
                  <a:solidFill>
                    <a:srgbClr val="FFFFFF"/>
                  </a:solidFill>
                  <a:latin typeface="Montserrat Classic"/>
                  <a:ea typeface="宋体"/>
                </a:rPr>
                <a:t> </a:t>
              </a:r>
              <a:r>
                <a:rPr lang="en-AU" altLang="zh-CN" sz="2800" b="1">
                  <a:solidFill>
                    <a:srgbClr val="FFFFFF"/>
                  </a:solidFill>
                  <a:latin typeface="Montserrat Classic"/>
                  <a:ea typeface="宋体"/>
                </a:rPr>
                <a:t>Long Position!</a:t>
              </a:r>
              <a:endParaRPr lang="en-US" sz="2800" b="1">
                <a:solidFill>
                  <a:srgbClr val="FFFFFF"/>
                </a:solidFill>
                <a:latin typeface="Montserrat Classic"/>
                <a:ea typeface="宋体"/>
              </a:endParaRPr>
            </a:p>
          </p:txBody>
        </p:sp>
      </p:grpSp>
      <p:sp>
        <p:nvSpPr>
          <p:cNvPr id="35" name="TextBox 34">
            <a:extLst>
              <a:ext uri="{FF2B5EF4-FFF2-40B4-BE49-F238E27FC236}">
                <a16:creationId xmlns:a16="http://schemas.microsoft.com/office/drawing/2014/main" id="{D1DEE20C-FC47-F80C-6605-7322ECE29D38}"/>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36" name="TextBox 35">
            <a:extLst>
              <a:ext uri="{FF2B5EF4-FFF2-40B4-BE49-F238E27FC236}">
                <a16:creationId xmlns:a16="http://schemas.microsoft.com/office/drawing/2014/main" id="{DB16B888-7E5B-78F2-AF65-5EA66FC80127}"/>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37" name="TextBox 36">
            <a:extLst>
              <a:ext uri="{FF2B5EF4-FFF2-40B4-BE49-F238E27FC236}">
                <a16:creationId xmlns:a16="http://schemas.microsoft.com/office/drawing/2014/main" id="{1AC907B8-E56D-AABD-2790-3CD2756E414F}"/>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38" name="TextBox 37">
            <a:extLst>
              <a:ext uri="{FF2B5EF4-FFF2-40B4-BE49-F238E27FC236}">
                <a16:creationId xmlns:a16="http://schemas.microsoft.com/office/drawing/2014/main" id="{A896940C-705D-35B3-0948-382DEDBE4064}"/>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39" name="TextBox 38">
            <a:extLst>
              <a:ext uri="{FF2B5EF4-FFF2-40B4-BE49-F238E27FC236}">
                <a16:creationId xmlns:a16="http://schemas.microsoft.com/office/drawing/2014/main" id="{FF5E23BF-6A94-F52E-8769-464F99141B61}"/>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40" name="TextBox 7">
            <a:extLst>
              <a:ext uri="{FF2B5EF4-FFF2-40B4-BE49-F238E27FC236}">
                <a16:creationId xmlns:a16="http://schemas.microsoft.com/office/drawing/2014/main" id="{47D082DC-6F09-2326-02B2-F2414441E2FF}"/>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Long-Short Strategy </a:t>
            </a:r>
          </a:p>
        </p:txBody>
      </p:sp>
      <p:sp>
        <p:nvSpPr>
          <p:cNvPr id="41" name="TextBox 7">
            <a:extLst>
              <a:ext uri="{FF2B5EF4-FFF2-40B4-BE49-F238E27FC236}">
                <a16:creationId xmlns:a16="http://schemas.microsoft.com/office/drawing/2014/main" id="{5BC11D6E-9599-ED61-C79A-5198078413C2}"/>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cxnSp>
        <p:nvCxnSpPr>
          <p:cNvPr id="42" name="Straight Connector 41">
            <a:extLst>
              <a:ext uri="{FF2B5EF4-FFF2-40B4-BE49-F238E27FC236}">
                <a16:creationId xmlns:a16="http://schemas.microsoft.com/office/drawing/2014/main" id="{67CAEDC4-CC1C-13D2-6F41-D89506375D47}"/>
              </a:ext>
            </a:extLst>
          </p:cNvPr>
          <p:cNvCxnSpPr>
            <a:cxnSpLocks/>
            <a:endCxn id="57"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7">
            <a:extLst>
              <a:ext uri="{FF2B5EF4-FFF2-40B4-BE49-F238E27FC236}">
                <a16:creationId xmlns:a16="http://schemas.microsoft.com/office/drawing/2014/main" id="{16F1B263-3215-719C-0401-6984A836CD88}"/>
              </a:ext>
            </a:extLst>
          </p:cNvPr>
          <p:cNvSpPr txBox="1"/>
          <p:nvPr/>
        </p:nvSpPr>
        <p:spPr>
          <a:xfrm>
            <a:off x="10850275" y="9183146"/>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grpSp>
        <p:nvGrpSpPr>
          <p:cNvPr id="44" name="Group 43">
            <a:extLst>
              <a:ext uri="{FF2B5EF4-FFF2-40B4-BE49-F238E27FC236}">
                <a16:creationId xmlns:a16="http://schemas.microsoft.com/office/drawing/2014/main" id="{4A8B87EF-C3C8-FAC8-0505-9239652D8E03}"/>
              </a:ext>
            </a:extLst>
          </p:cNvPr>
          <p:cNvGrpSpPr/>
          <p:nvPr/>
        </p:nvGrpSpPr>
        <p:grpSpPr>
          <a:xfrm>
            <a:off x="8795496" y="9511453"/>
            <a:ext cx="697008" cy="718420"/>
            <a:chOff x="1073426" y="8081531"/>
            <a:chExt cx="697008" cy="718420"/>
          </a:xfrm>
        </p:grpSpPr>
        <p:sp>
          <p:nvSpPr>
            <p:cNvPr id="45" name="Oval 44">
              <a:extLst>
                <a:ext uri="{FF2B5EF4-FFF2-40B4-BE49-F238E27FC236}">
                  <a16:creationId xmlns:a16="http://schemas.microsoft.com/office/drawing/2014/main" id="{0D7F08B0-4EBD-9C6D-EA8B-EAE4850DDD6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28797F4-66DD-379B-F76B-AC1BDF4A058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0E1DC12-1C8B-E1B8-DC52-40AFB9E2D74E}"/>
              </a:ext>
            </a:extLst>
          </p:cNvPr>
          <p:cNvGrpSpPr/>
          <p:nvPr/>
        </p:nvGrpSpPr>
        <p:grpSpPr>
          <a:xfrm>
            <a:off x="3139008" y="9706276"/>
            <a:ext cx="337134" cy="361709"/>
            <a:chOff x="1073426" y="8081531"/>
            <a:chExt cx="697008" cy="718420"/>
          </a:xfrm>
        </p:grpSpPr>
        <p:sp>
          <p:nvSpPr>
            <p:cNvPr id="48" name="Oval 47">
              <a:extLst>
                <a:ext uri="{FF2B5EF4-FFF2-40B4-BE49-F238E27FC236}">
                  <a16:creationId xmlns:a16="http://schemas.microsoft.com/office/drawing/2014/main" id="{1AC3AE2C-4959-AA84-EFB1-62CEAE0F036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608FAB4-5971-FF1A-61B6-BC04E9B940D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4D284575-619F-2FDF-C1EB-5C402B237A60}"/>
              </a:ext>
            </a:extLst>
          </p:cNvPr>
          <p:cNvGrpSpPr/>
          <p:nvPr/>
        </p:nvGrpSpPr>
        <p:grpSpPr>
          <a:xfrm>
            <a:off x="6195691" y="9724140"/>
            <a:ext cx="337134" cy="361709"/>
            <a:chOff x="1073426" y="8081531"/>
            <a:chExt cx="697008" cy="718420"/>
          </a:xfrm>
        </p:grpSpPr>
        <p:sp>
          <p:nvSpPr>
            <p:cNvPr id="51" name="Oval 50">
              <a:extLst>
                <a:ext uri="{FF2B5EF4-FFF2-40B4-BE49-F238E27FC236}">
                  <a16:creationId xmlns:a16="http://schemas.microsoft.com/office/drawing/2014/main" id="{014F93A0-6281-548E-4ADD-78F3D0E8207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C011B-2C03-CADC-14FE-AE7291F344D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B4F59B9B-6197-1E19-E68D-22B0CFC9C6E9}"/>
              </a:ext>
            </a:extLst>
          </p:cNvPr>
          <p:cNvGrpSpPr/>
          <p:nvPr/>
        </p:nvGrpSpPr>
        <p:grpSpPr>
          <a:xfrm>
            <a:off x="11986165" y="9703472"/>
            <a:ext cx="337134" cy="361709"/>
            <a:chOff x="1073426" y="8081531"/>
            <a:chExt cx="697008" cy="718420"/>
          </a:xfrm>
        </p:grpSpPr>
        <p:sp>
          <p:nvSpPr>
            <p:cNvPr id="54" name="Oval 53">
              <a:extLst>
                <a:ext uri="{FF2B5EF4-FFF2-40B4-BE49-F238E27FC236}">
                  <a16:creationId xmlns:a16="http://schemas.microsoft.com/office/drawing/2014/main" id="{F1A002F6-8645-BD5B-FEDE-A3C5A8780872}"/>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4B1D394-C85E-69D7-A716-1A8CED98EB34}"/>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D989B6B7-DE56-F5BF-B905-B066D6499E04}"/>
              </a:ext>
            </a:extLst>
          </p:cNvPr>
          <p:cNvGrpSpPr/>
          <p:nvPr/>
        </p:nvGrpSpPr>
        <p:grpSpPr>
          <a:xfrm>
            <a:off x="14576965" y="9689807"/>
            <a:ext cx="337134" cy="361709"/>
            <a:chOff x="1073426" y="8081531"/>
            <a:chExt cx="697008" cy="718420"/>
          </a:xfrm>
        </p:grpSpPr>
        <p:sp>
          <p:nvSpPr>
            <p:cNvPr id="57" name="Oval 56">
              <a:extLst>
                <a:ext uri="{FF2B5EF4-FFF2-40B4-BE49-F238E27FC236}">
                  <a16:creationId xmlns:a16="http://schemas.microsoft.com/office/drawing/2014/main" id="{ECD89945-367C-9875-7B2D-4E28BB80299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F700DC5-43CF-E63A-9F8F-5135D99580E7}"/>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AB833C85-8ABA-20D8-D427-DD0D2F85F982}"/>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82%</a:t>
            </a:r>
          </a:p>
        </p:txBody>
      </p:sp>
      <p:sp>
        <p:nvSpPr>
          <p:cNvPr id="60" name="TextBox 7">
            <a:extLst>
              <a:ext uri="{FF2B5EF4-FFF2-40B4-BE49-F238E27FC236}">
                <a16:creationId xmlns:a16="http://schemas.microsoft.com/office/drawing/2014/main" id="{5C9FE3F1-3063-8445-3BE0-B36C9D19763B}"/>
              </a:ext>
            </a:extLst>
          </p:cNvPr>
          <p:cNvSpPr txBox="1"/>
          <p:nvPr/>
        </p:nvSpPr>
        <p:spPr>
          <a:xfrm>
            <a:off x="2350089" y="9182100"/>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pic>
        <p:nvPicPr>
          <p:cNvPr id="3" name="Picture 8" descr="Graphical user interface, application&#10;&#10;Description automatically generated">
            <a:extLst>
              <a:ext uri="{FF2B5EF4-FFF2-40B4-BE49-F238E27FC236}">
                <a16:creationId xmlns:a16="http://schemas.microsoft.com/office/drawing/2014/main" id="{D7A0348F-75D4-A378-A80B-723B0953871A}"/>
              </a:ext>
            </a:extLst>
          </p:cNvPr>
          <p:cNvPicPr>
            <a:picLocks noChangeAspect="1"/>
          </p:cNvPicPr>
          <p:nvPr/>
        </p:nvPicPr>
        <p:blipFill>
          <a:blip r:embed="rId3"/>
          <a:stretch>
            <a:fillRect/>
          </a:stretch>
        </p:blipFill>
        <p:spPr>
          <a:xfrm>
            <a:off x="3598427" y="6784189"/>
            <a:ext cx="11315699" cy="1250225"/>
          </a:xfrm>
          <a:prstGeom prst="rect">
            <a:avLst/>
          </a:prstGeom>
        </p:spPr>
      </p:pic>
      <p:pic>
        <p:nvPicPr>
          <p:cNvPr id="10" name="Picture 9">
            <a:extLst>
              <a:ext uri="{FF2B5EF4-FFF2-40B4-BE49-F238E27FC236}">
                <a16:creationId xmlns:a16="http://schemas.microsoft.com/office/drawing/2014/main" id="{BB42EE91-99CF-508D-6703-C74C2060D2D8}"/>
              </a:ext>
            </a:extLst>
          </p:cNvPr>
          <p:cNvPicPr>
            <a:picLocks noChangeAspect="1"/>
          </p:cNvPicPr>
          <p:nvPr/>
        </p:nvPicPr>
        <p:blipFill>
          <a:blip r:embed="rId4"/>
          <a:stretch>
            <a:fillRect/>
          </a:stretch>
        </p:blipFill>
        <p:spPr>
          <a:xfrm>
            <a:off x="3601523" y="4357129"/>
            <a:ext cx="10809608" cy="785531"/>
          </a:xfrm>
          <a:prstGeom prst="rect">
            <a:avLst/>
          </a:prstGeom>
        </p:spPr>
      </p:pic>
      <p:pic>
        <p:nvPicPr>
          <p:cNvPr id="5" name="Picture 16">
            <a:extLst>
              <a:ext uri="{FF2B5EF4-FFF2-40B4-BE49-F238E27FC236}">
                <a16:creationId xmlns:a16="http://schemas.microsoft.com/office/drawing/2014/main" id="{D0FC45F3-C748-4C88-6067-DA9B9F0E0FBC}"/>
              </a:ext>
            </a:extLst>
          </p:cNvPr>
          <p:cNvPicPr>
            <a:picLocks noChangeAspect="1"/>
          </p:cNvPicPr>
          <p:nvPr/>
        </p:nvPicPr>
        <p:blipFill>
          <a:blip r:embed="rId5"/>
          <a:srcRect/>
          <a:stretch>
            <a:fillRect/>
          </a:stretch>
        </p:blipFill>
        <p:spPr>
          <a:xfrm>
            <a:off x="12598363" y="5524500"/>
            <a:ext cx="1812768" cy="944305"/>
          </a:xfrm>
          <a:prstGeom prst="rect">
            <a:avLst/>
          </a:prstGeom>
        </p:spPr>
      </p:pic>
      <p:pic>
        <p:nvPicPr>
          <p:cNvPr id="4" name="Picture 3">
            <a:extLst>
              <a:ext uri="{FF2B5EF4-FFF2-40B4-BE49-F238E27FC236}">
                <a16:creationId xmlns:a16="http://schemas.microsoft.com/office/drawing/2014/main" id="{69E03510-02D6-0633-B1D6-D09FEFB7343E}"/>
              </a:ext>
            </a:extLst>
          </p:cNvPr>
          <p:cNvPicPr>
            <a:picLocks noChangeAspect="1"/>
          </p:cNvPicPr>
          <p:nvPr/>
        </p:nvPicPr>
        <p:blipFill>
          <a:blip r:embed="rId6"/>
          <a:stretch>
            <a:fillRect/>
          </a:stretch>
        </p:blipFill>
        <p:spPr>
          <a:xfrm>
            <a:off x="3476142" y="3179176"/>
            <a:ext cx="8106258" cy="1026543"/>
          </a:xfrm>
          <a:prstGeom prst="rect">
            <a:avLst/>
          </a:prstGeom>
        </p:spPr>
      </p:pic>
    </p:spTree>
    <p:extLst>
      <p:ext uri="{BB962C8B-B14F-4D97-AF65-F5344CB8AC3E}">
        <p14:creationId xmlns:p14="http://schemas.microsoft.com/office/powerpoint/2010/main" val="1075672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linds(horizontal)">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Scale>
                                      <p:cBhvr>
                                        <p:cTn id="24"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2"/>
                                        </p:tgtEl>
                                        <p:attrNameLst>
                                          <p:attrName>ppt_x</p:attrName>
                                          <p:attrName>ppt_y</p:attrName>
                                        </p:attrNameLst>
                                      </p:cBhvr>
                                    </p:animMotion>
                                    <p:animEffect transition="in" filter="fade">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661348"/>
            <a:ext cx="6437939" cy="0"/>
          </a:xfrm>
          <a:prstGeom prst="line">
            <a:avLst/>
          </a:prstGeom>
          <a:ln w="28575" cap="flat">
            <a:solidFill>
              <a:srgbClr val="2254C5"/>
            </a:solidFill>
            <a:prstDash val="solid"/>
            <a:headEnd type="none" w="sm" len="sm"/>
            <a:tailEnd type="none" w="sm" len="sm"/>
          </a:ln>
        </p:spPr>
      </p:sp>
      <p:grpSp>
        <p:nvGrpSpPr>
          <p:cNvPr id="43" name="Group 42">
            <a:extLst>
              <a:ext uri="{FF2B5EF4-FFF2-40B4-BE49-F238E27FC236}">
                <a16:creationId xmlns:a16="http://schemas.microsoft.com/office/drawing/2014/main" id="{3688F808-6CB0-4A08-0897-7B32F285DA64}"/>
              </a:ext>
            </a:extLst>
          </p:cNvPr>
          <p:cNvGrpSpPr/>
          <p:nvPr/>
        </p:nvGrpSpPr>
        <p:grpSpPr>
          <a:xfrm>
            <a:off x="11989689" y="2919721"/>
            <a:ext cx="2432706" cy="1445329"/>
            <a:chOff x="9394018" y="7093423"/>
            <a:chExt cx="2480706" cy="1820155"/>
          </a:xfrm>
        </p:grpSpPr>
        <p:grpSp>
          <p:nvGrpSpPr>
            <p:cNvPr id="44" name="Group 44"/>
            <p:cNvGrpSpPr/>
            <p:nvPr/>
          </p:nvGrpSpPr>
          <p:grpSpPr>
            <a:xfrm>
              <a:off x="9394018" y="7093423"/>
              <a:ext cx="2480706" cy="1820155"/>
              <a:chOff x="-293855" y="0"/>
              <a:chExt cx="2027266" cy="1352749"/>
            </a:xfrm>
          </p:grpSpPr>
          <p:sp>
            <p:nvSpPr>
              <p:cNvPr id="45" name="Freeform 45"/>
              <p:cNvSpPr/>
              <p:nvPr/>
            </p:nvSpPr>
            <p:spPr>
              <a:xfrm>
                <a:off x="-293855" y="0"/>
                <a:ext cx="2027266" cy="1352749"/>
              </a:xfrm>
              <a:custGeom>
                <a:avLst/>
                <a:gdLst/>
                <a:ahLst/>
                <a:cxnLst/>
                <a:rect l="l" t="t" r="r" b="b"/>
                <a:pathLst>
                  <a:path w="1656601" h="1042622">
                    <a:moveTo>
                      <a:pt x="0" y="0"/>
                    </a:moveTo>
                    <a:lnTo>
                      <a:pt x="1656601" y="0"/>
                    </a:lnTo>
                    <a:lnTo>
                      <a:pt x="1656601" y="1042622"/>
                    </a:lnTo>
                    <a:lnTo>
                      <a:pt x="0" y="1042622"/>
                    </a:lnTo>
                    <a:close/>
                  </a:path>
                </a:pathLst>
              </a:custGeom>
              <a:solidFill>
                <a:srgbClr val="2254C5"/>
              </a:solidFill>
              <a:ln>
                <a:solidFill>
                  <a:schemeClr val="tx1">
                    <a:lumMod val="65000"/>
                    <a:lumOff val="35000"/>
                  </a:schemeClr>
                </a:solidFill>
              </a:ln>
            </p:spPr>
          </p:sp>
        </p:grpSp>
        <p:sp>
          <p:nvSpPr>
            <p:cNvPr id="46" name="TextBox 46"/>
            <p:cNvSpPr txBox="1"/>
            <p:nvPr/>
          </p:nvSpPr>
          <p:spPr>
            <a:xfrm>
              <a:off x="9851137" y="7999887"/>
              <a:ext cx="1558550" cy="553638"/>
            </a:xfrm>
            <a:prstGeom prst="rect">
              <a:avLst/>
            </a:prstGeom>
          </p:spPr>
          <p:txBody>
            <a:bodyPr wrap="square" lIns="0" tIns="0" rIns="0" bIns="0" rtlCol="0" anchor="t">
              <a:spAutoFit/>
            </a:bodyPr>
            <a:lstStyle/>
            <a:p>
              <a:pPr algn="ctr">
                <a:lnSpc>
                  <a:spcPts val="3864"/>
                </a:lnSpc>
              </a:pPr>
              <a:r>
                <a:rPr lang="en-US" sz="2700">
                  <a:solidFill>
                    <a:srgbClr val="FFFFFF"/>
                  </a:solidFill>
                  <a:latin typeface="Montserrat Classic"/>
                </a:rPr>
                <a:t>-7.83%</a:t>
              </a:r>
            </a:p>
          </p:txBody>
        </p:sp>
        <p:sp>
          <p:nvSpPr>
            <p:cNvPr id="47" name="TextBox 47"/>
            <p:cNvSpPr txBox="1"/>
            <p:nvPr/>
          </p:nvSpPr>
          <p:spPr>
            <a:xfrm>
              <a:off x="9678162" y="7472822"/>
              <a:ext cx="1904502" cy="307777"/>
            </a:xfrm>
            <a:prstGeom prst="rect">
              <a:avLst/>
            </a:prstGeom>
          </p:spPr>
          <p:txBody>
            <a:bodyPr wrap="square" lIns="0" tIns="0" rIns="0" bIns="0" rtlCol="0" anchor="t">
              <a:spAutoFit/>
            </a:bodyPr>
            <a:lstStyle/>
            <a:p>
              <a:pPr algn="ctr"/>
              <a:r>
                <a:rPr lang="en-US" sz="2000">
                  <a:solidFill>
                    <a:srgbClr val="FFFFFF"/>
                  </a:solidFill>
                  <a:latin typeface="Montserrat Classic"/>
                </a:rPr>
                <a:t>Holding HSI</a:t>
              </a:r>
              <a:endParaRPr lang="en-US" sz="1400">
                <a:cs typeface="Calibri"/>
              </a:endParaRPr>
            </a:p>
          </p:txBody>
        </p:sp>
      </p:grpSp>
      <p:sp>
        <p:nvSpPr>
          <p:cNvPr id="55" name="TextBox 10">
            <a:extLst>
              <a:ext uri="{FF2B5EF4-FFF2-40B4-BE49-F238E27FC236}">
                <a16:creationId xmlns:a16="http://schemas.microsoft.com/office/drawing/2014/main" id="{E9272945-0620-83EB-B869-5F39383622EC}"/>
              </a:ext>
            </a:extLst>
          </p:cNvPr>
          <p:cNvSpPr txBox="1"/>
          <p:nvPr/>
        </p:nvSpPr>
        <p:spPr>
          <a:xfrm>
            <a:off x="993749" y="1141637"/>
            <a:ext cx="12869530" cy="1169511"/>
          </a:xfrm>
          <a:prstGeom prst="rect">
            <a:avLst/>
          </a:prstGeom>
        </p:spPr>
        <p:txBody>
          <a:bodyPr lIns="0" tIns="0" rIns="0" bIns="0" rtlCol="0" anchor="t">
            <a:spAutoFit/>
          </a:bodyPr>
          <a:lstStyle/>
          <a:p>
            <a:pPr>
              <a:lnSpc>
                <a:spcPts val="9604"/>
              </a:lnSpc>
            </a:pPr>
            <a:r>
              <a:rPr lang="en-US" sz="6600">
                <a:solidFill>
                  <a:srgbClr val="2254C5"/>
                </a:solidFill>
                <a:latin typeface="Montserrat Semi-Bold Bold"/>
              </a:rPr>
              <a:t>Product Performance</a:t>
            </a:r>
          </a:p>
        </p:txBody>
      </p:sp>
      <p:grpSp>
        <p:nvGrpSpPr>
          <p:cNvPr id="42" name="Group 41">
            <a:extLst>
              <a:ext uri="{FF2B5EF4-FFF2-40B4-BE49-F238E27FC236}">
                <a16:creationId xmlns:a16="http://schemas.microsoft.com/office/drawing/2014/main" id="{B00976B1-D8DA-0138-B194-0D99009E4C0E}"/>
              </a:ext>
            </a:extLst>
          </p:cNvPr>
          <p:cNvGrpSpPr/>
          <p:nvPr/>
        </p:nvGrpSpPr>
        <p:grpSpPr>
          <a:xfrm>
            <a:off x="15066341" y="2920023"/>
            <a:ext cx="2432706" cy="1445332"/>
            <a:chOff x="9753600" y="4517502"/>
            <a:chExt cx="2027134" cy="1402872"/>
          </a:xfrm>
        </p:grpSpPr>
        <p:grpSp>
          <p:nvGrpSpPr>
            <p:cNvPr id="56" name="Group 44">
              <a:extLst>
                <a:ext uri="{FF2B5EF4-FFF2-40B4-BE49-F238E27FC236}">
                  <a16:creationId xmlns:a16="http://schemas.microsoft.com/office/drawing/2014/main" id="{3A4F981B-4B74-2866-1FAF-893756E503E2}"/>
                </a:ext>
              </a:extLst>
            </p:cNvPr>
            <p:cNvGrpSpPr/>
            <p:nvPr/>
          </p:nvGrpSpPr>
          <p:grpSpPr>
            <a:xfrm>
              <a:off x="9753600" y="4517502"/>
              <a:ext cx="2027134" cy="1402872"/>
              <a:chOff x="0" y="0"/>
              <a:chExt cx="1656601" cy="1042622"/>
            </a:xfrm>
          </p:grpSpPr>
          <p:sp>
            <p:nvSpPr>
              <p:cNvPr id="57" name="Freeform 45">
                <a:extLst>
                  <a:ext uri="{FF2B5EF4-FFF2-40B4-BE49-F238E27FC236}">
                    <a16:creationId xmlns:a16="http://schemas.microsoft.com/office/drawing/2014/main" id="{72D87252-088B-F7C4-2862-40FC4E3984D7}"/>
                  </a:ext>
                </a:extLst>
              </p:cNvPr>
              <p:cNvSpPr/>
              <p:nvPr/>
            </p:nvSpPr>
            <p:spPr>
              <a:xfrm>
                <a:off x="0" y="0"/>
                <a:ext cx="1656601" cy="1042622"/>
              </a:xfrm>
              <a:custGeom>
                <a:avLst/>
                <a:gdLst/>
                <a:ahLst/>
                <a:cxnLst/>
                <a:rect l="l" t="t" r="r" b="b"/>
                <a:pathLst>
                  <a:path w="1656601" h="1042622">
                    <a:moveTo>
                      <a:pt x="0" y="0"/>
                    </a:moveTo>
                    <a:lnTo>
                      <a:pt x="1656601" y="0"/>
                    </a:lnTo>
                    <a:lnTo>
                      <a:pt x="1656601" y="1042622"/>
                    </a:lnTo>
                    <a:lnTo>
                      <a:pt x="0" y="1042622"/>
                    </a:lnTo>
                    <a:close/>
                  </a:path>
                </a:pathLst>
              </a:custGeom>
              <a:solidFill>
                <a:srgbClr val="2254C5"/>
              </a:solidFill>
            </p:spPr>
            <p:txBody>
              <a:bodyPr/>
              <a:lstStyle/>
              <a:p>
                <a:endParaRPr lang="en-US"/>
              </a:p>
            </p:txBody>
          </p:sp>
        </p:grpSp>
        <p:sp>
          <p:nvSpPr>
            <p:cNvPr id="58" name="TextBox 46">
              <a:extLst>
                <a:ext uri="{FF2B5EF4-FFF2-40B4-BE49-F238E27FC236}">
                  <a16:creationId xmlns:a16="http://schemas.microsoft.com/office/drawing/2014/main" id="{008A4B2D-B53D-0063-8055-214262F6158D}"/>
                </a:ext>
              </a:extLst>
            </p:cNvPr>
            <p:cNvSpPr txBox="1"/>
            <p:nvPr/>
          </p:nvSpPr>
          <p:spPr>
            <a:xfrm>
              <a:off x="10000433" y="5196788"/>
              <a:ext cx="1558550" cy="431672"/>
            </a:xfrm>
            <a:prstGeom prst="rect">
              <a:avLst/>
            </a:prstGeom>
          </p:spPr>
          <p:txBody>
            <a:bodyPr wrap="square" lIns="0" tIns="0" rIns="0" bIns="0" rtlCol="0" anchor="t">
              <a:spAutoFit/>
            </a:bodyPr>
            <a:lstStyle/>
            <a:p>
              <a:pPr algn="ctr">
                <a:lnSpc>
                  <a:spcPts val="3864"/>
                </a:lnSpc>
              </a:pPr>
              <a:r>
                <a:rPr lang="en-US" sz="2700">
                  <a:solidFill>
                    <a:srgbClr val="FFFFFF"/>
                  </a:solidFill>
                  <a:latin typeface="Montserrat Classic"/>
                </a:rPr>
                <a:t>5.14%</a:t>
              </a:r>
            </a:p>
          </p:txBody>
        </p:sp>
        <p:sp>
          <p:nvSpPr>
            <p:cNvPr id="59" name="TextBox 47">
              <a:extLst>
                <a:ext uri="{FF2B5EF4-FFF2-40B4-BE49-F238E27FC236}">
                  <a16:creationId xmlns:a16="http://schemas.microsoft.com/office/drawing/2014/main" id="{A63496ED-4A79-AABE-AD20-1725BF6553FB}"/>
                </a:ext>
              </a:extLst>
            </p:cNvPr>
            <p:cNvSpPr txBox="1"/>
            <p:nvPr/>
          </p:nvSpPr>
          <p:spPr>
            <a:xfrm>
              <a:off x="9760298" y="4938576"/>
              <a:ext cx="1948914" cy="150974"/>
            </a:xfrm>
            <a:prstGeom prst="rect">
              <a:avLst/>
            </a:prstGeom>
          </p:spPr>
          <p:txBody>
            <a:bodyPr wrap="square" lIns="0" tIns="0" rIns="0" bIns="0" rtlCol="0" anchor="t">
              <a:spAutoFit/>
            </a:bodyPr>
            <a:lstStyle/>
            <a:p>
              <a:pPr algn="ctr">
                <a:lnSpc>
                  <a:spcPts val="1505"/>
                </a:lnSpc>
              </a:pPr>
              <a:r>
                <a:rPr lang="en-US" sz="2000">
                  <a:solidFill>
                    <a:srgbClr val="FFFFFF"/>
                  </a:solidFill>
                  <a:latin typeface="Montserrat Classic"/>
                </a:rPr>
                <a:t>Our product</a:t>
              </a:r>
            </a:p>
          </p:txBody>
        </p:sp>
      </p:grpSp>
      <p:sp>
        <p:nvSpPr>
          <p:cNvPr id="8" name="TextBox 12">
            <a:extLst>
              <a:ext uri="{FF2B5EF4-FFF2-40B4-BE49-F238E27FC236}">
                <a16:creationId xmlns:a16="http://schemas.microsoft.com/office/drawing/2014/main" id="{D8CE3C40-FF67-BFE5-699F-DF93AE30E1DC}"/>
              </a:ext>
            </a:extLst>
          </p:cNvPr>
          <p:cNvSpPr txBox="1"/>
          <p:nvPr/>
        </p:nvSpPr>
        <p:spPr>
          <a:xfrm>
            <a:off x="983885" y="567937"/>
            <a:ext cx="3730080" cy="265970"/>
          </a:xfrm>
          <a:prstGeom prst="rect">
            <a:avLst/>
          </a:prstGeom>
        </p:spPr>
        <p:txBody>
          <a:bodyPr wrap="square" lIns="0" tIns="0" rIns="0" bIns="0" rtlCol="0" anchor="t">
            <a:spAutoFit/>
          </a:bodyPr>
          <a:lstStyle/>
          <a:p>
            <a:pPr>
              <a:lnSpc>
                <a:spcPts val="2318"/>
              </a:lnSpc>
            </a:pPr>
            <a:r>
              <a:rPr lang="en-US" sz="1600" err="1">
                <a:solidFill>
                  <a:srgbClr val="2254C5"/>
                </a:solidFill>
                <a:latin typeface="Montserrat Classic"/>
              </a:rPr>
              <a:t>Lohas</a:t>
            </a:r>
            <a:r>
              <a:rPr lang="en-US" sz="1600">
                <a:solidFill>
                  <a:srgbClr val="2254C5"/>
                </a:solidFill>
                <a:latin typeface="Montserrat Classic"/>
              </a:rPr>
              <a:t> Park FinTech Consulting </a:t>
            </a:r>
          </a:p>
        </p:txBody>
      </p:sp>
      <p:sp>
        <p:nvSpPr>
          <p:cNvPr id="68" name="TextBox 67">
            <a:extLst>
              <a:ext uri="{FF2B5EF4-FFF2-40B4-BE49-F238E27FC236}">
                <a16:creationId xmlns:a16="http://schemas.microsoft.com/office/drawing/2014/main" id="{9A359A84-9B1D-B39B-BC74-0BB56B2121A6}"/>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69" name="TextBox 68">
            <a:extLst>
              <a:ext uri="{FF2B5EF4-FFF2-40B4-BE49-F238E27FC236}">
                <a16:creationId xmlns:a16="http://schemas.microsoft.com/office/drawing/2014/main" id="{36C8E32C-D240-242E-2BDB-E39C89B6F805}"/>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70" name="TextBox 69">
            <a:extLst>
              <a:ext uri="{FF2B5EF4-FFF2-40B4-BE49-F238E27FC236}">
                <a16:creationId xmlns:a16="http://schemas.microsoft.com/office/drawing/2014/main" id="{561D3486-2657-8C6B-AF8C-00F087A52B3A}"/>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71" name="TextBox 70">
            <a:extLst>
              <a:ext uri="{FF2B5EF4-FFF2-40B4-BE49-F238E27FC236}">
                <a16:creationId xmlns:a16="http://schemas.microsoft.com/office/drawing/2014/main" id="{A355B6C3-802E-3AFD-838D-D9CD209CA6F7}"/>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72" name="TextBox 71">
            <a:extLst>
              <a:ext uri="{FF2B5EF4-FFF2-40B4-BE49-F238E27FC236}">
                <a16:creationId xmlns:a16="http://schemas.microsoft.com/office/drawing/2014/main" id="{65CD89B4-6072-8FD9-7498-865FEDA48330}"/>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73" name="TextBox 7">
            <a:extLst>
              <a:ext uri="{FF2B5EF4-FFF2-40B4-BE49-F238E27FC236}">
                <a16:creationId xmlns:a16="http://schemas.microsoft.com/office/drawing/2014/main" id="{DEB81B12-3EAD-1382-ECD7-F6A18C24A797}"/>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Long-Short Strategy </a:t>
            </a:r>
          </a:p>
        </p:txBody>
      </p:sp>
      <p:sp>
        <p:nvSpPr>
          <p:cNvPr id="74" name="TextBox 7">
            <a:extLst>
              <a:ext uri="{FF2B5EF4-FFF2-40B4-BE49-F238E27FC236}">
                <a16:creationId xmlns:a16="http://schemas.microsoft.com/office/drawing/2014/main" id="{3A22E4B7-BEBD-D969-AA3A-CFE1805915B1}"/>
              </a:ext>
            </a:extLst>
          </p:cNvPr>
          <p:cNvSpPr txBox="1"/>
          <p:nvPr/>
        </p:nvSpPr>
        <p:spPr>
          <a:xfrm>
            <a:off x="5405702" y="9214335"/>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cxnSp>
        <p:nvCxnSpPr>
          <p:cNvPr id="75" name="Straight Connector 74">
            <a:extLst>
              <a:ext uri="{FF2B5EF4-FFF2-40B4-BE49-F238E27FC236}">
                <a16:creationId xmlns:a16="http://schemas.microsoft.com/office/drawing/2014/main" id="{4A7546AA-B9E9-160F-ADBA-69054633A304}"/>
              </a:ext>
            </a:extLst>
          </p:cNvPr>
          <p:cNvCxnSpPr>
            <a:cxnSpLocks/>
            <a:endCxn id="90"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
            <a:extLst>
              <a:ext uri="{FF2B5EF4-FFF2-40B4-BE49-F238E27FC236}">
                <a16:creationId xmlns:a16="http://schemas.microsoft.com/office/drawing/2014/main" id="{4B9A79A9-3968-A6FD-607F-60C344F202D4}"/>
              </a:ext>
            </a:extLst>
          </p:cNvPr>
          <p:cNvSpPr txBox="1"/>
          <p:nvPr/>
        </p:nvSpPr>
        <p:spPr>
          <a:xfrm>
            <a:off x="10850275" y="9183146"/>
            <a:ext cx="240253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Limitation &amp; Conclusion</a:t>
            </a:r>
          </a:p>
        </p:txBody>
      </p:sp>
      <p:grpSp>
        <p:nvGrpSpPr>
          <p:cNvPr id="77" name="Group 76">
            <a:extLst>
              <a:ext uri="{FF2B5EF4-FFF2-40B4-BE49-F238E27FC236}">
                <a16:creationId xmlns:a16="http://schemas.microsoft.com/office/drawing/2014/main" id="{6AF103E9-EE70-3C1E-ECD6-EE845E889BE6}"/>
              </a:ext>
            </a:extLst>
          </p:cNvPr>
          <p:cNvGrpSpPr/>
          <p:nvPr/>
        </p:nvGrpSpPr>
        <p:grpSpPr>
          <a:xfrm>
            <a:off x="8795496" y="9511453"/>
            <a:ext cx="697008" cy="718420"/>
            <a:chOff x="1073426" y="8081531"/>
            <a:chExt cx="697008" cy="718420"/>
          </a:xfrm>
        </p:grpSpPr>
        <p:sp>
          <p:nvSpPr>
            <p:cNvPr id="78" name="Oval 77">
              <a:extLst>
                <a:ext uri="{FF2B5EF4-FFF2-40B4-BE49-F238E27FC236}">
                  <a16:creationId xmlns:a16="http://schemas.microsoft.com/office/drawing/2014/main" id="{FFA36677-EC7B-CD66-49BB-CE20EF340079}"/>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771066C-D400-FF5C-51BB-27242879FC89}"/>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A1EC50E-D72C-724D-3D56-FAC3188FE654}"/>
              </a:ext>
            </a:extLst>
          </p:cNvPr>
          <p:cNvGrpSpPr/>
          <p:nvPr/>
        </p:nvGrpSpPr>
        <p:grpSpPr>
          <a:xfrm>
            <a:off x="3139008" y="9706276"/>
            <a:ext cx="337134" cy="361709"/>
            <a:chOff x="1073426" y="8081531"/>
            <a:chExt cx="697008" cy="718420"/>
          </a:xfrm>
        </p:grpSpPr>
        <p:sp>
          <p:nvSpPr>
            <p:cNvPr id="81" name="Oval 80">
              <a:extLst>
                <a:ext uri="{FF2B5EF4-FFF2-40B4-BE49-F238E27FC236}">
                  <a16:creationId xmlns:a16="http://schemas.microsoft.com/office/drawing/2014/main" id="{C50FED7F-FE66-C47F-C00A-4037C6421992}"/>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166DAF-9A42-5276-E8D7-7AD12E520B5B}"/>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4F2DC9B-D1F2-7293-DA55-5F71AC153A07}"/>
              </a:ext>
            </a:extLst>
          </p:cNvPr>
          <p:cNvGrpSpPr/>
          <p:nvPr/>
        </p:nvGrpSpPr>
        <p:grpSpPr>
          <a:xfrm>
            <a:off x="6195691" y="9724140"/>
            <a:ext cx="337134" cy="361709"/>
            <a:chOff x="1073426" y="8081531"/>
            <a:chExt cx="697008" cy="718420"/>
          </a:xfrm>
        </p:grpSpPr>
        <p:sp>
          <p:nvSpPr>
            <p:cNvPr id="84" name="Oval 83">
              <a:extLst>
                <a:ext uri="{FF2B5EF4-FFF2-40B4-BE49-F238E27FC236}">
                  <a16:creationId xmlns:a16="http://schemas.microsoft.com/office/drawing/2014/main" id="{006A591E-AEA7-7077-78E0-8BD6591849E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C32F8D8-DCC7-1BD5-B89E-09C1AFD0DDE5}"/>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9870F47-0788-93D4-F435-2FFCD0D0B670}"/>
              </a:ext>
            </a:extLst>
          </p:cNvPr>
          <p:cNvGrpSpPr/>
          <p:nvPr/>
        </p:nvGrpSpPr>
        <p:grpSpPr>
          <a:xfrm>
            <a:off x="11986165" y="9703472"/>
            <a:ext cx="337134" cy="361709"/>
            <a:chOff x="1073426" y="8081531"/>
            <a:chExt cx="697008" cy="718420"/>
          </a:xfrm>
        </p:grpSpPr>
        <p:sp>
          <p:nvSpPr>
            <p:cNvPr id="87" name="Oval 86">
              <a:extLst>
                <a:ext uri="{FF2B5EF4-FFF2-40B4-BE49-F238E27FC236}">
                  <a16:creationId xmlns:a16="http://schemas.microsoft.com/office/drawing/2014/main" id="{5909686B-0DEA-192B-BADB-C5FAF2E794F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E935948-255A-EDFE-9D11-234BD767237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D4EEF585-8977-2B68-6D8D-BAFB9C9EBC32}"/>
              </a:ext>
            </a:extLst>
          </p:cNvPr>
          <p:cNvGrpSpPr/>
          <p:nvPr/>
        </p:nvGrpSpPr>
        <p:grpSpPr>
          <a:xfrm>
            <a:off x="14576965" y="9689807"/>
            <a:ext cx="337134" cy="361709"/>
            <a:chOff x="1073426" y="8081531"/>
            <a:chExt cx="697008" cy="718420"/>
          </a:xfrm>
        </p:grpSpPr>
        <p:sp>
          <p:nvSpPr>
            <p:cNvPr id="90" name="Oval 89">
              <a:extLst>
                <a:ext uri="{FF2B5EF4-FFF2-40B4-BE49-F238E27FC236}">
                  <a16:creationId xmlns:a16="http://schemas.microsoft.com/office/drawing/2014/main" id="{428320E4-4A30-EFB4-DE2F-F8FDB8AD836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30E931E-372F-1058-F616-2A1E6982C280}"/>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5CF7D925-AD96-8F4A-C64B-4B9A3EC7056A}"/>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90%</a:t>
            </a:r>
          </a:p>
        </p:txBody>
      </p:sp>
      <p:sp>
        <p:nvSpPr>
          <p:cNvPr id="93" name="TextBox 7">
            <a:extLst>
              <a:ext uri="{FF2B5EF4-FFF2-40B4-BE49-F238E27FC236}">
                <a16:creationId xmlns:a16="http://schemas.microsoft.com/office/drawing/2014/main" id="{741074AF-2B9F-B75C-2A87-2D381E280D9A}"/>
              </a:ext>
            </a:extLst>
          </p:cNvPr>
          <p:cNvSpPr txBox="1"/>
          <p:nvPr/>
        </p:nvSpPr>
        <p:spPr>
          <a:xfrm>
            <a:off x="2350089" y="9182100"/>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grpSp>
        <p:nvGrpSpPr>
          <p:cNvPr id="3" name="Group 2">
            <a:extLst>
              <a:ext uri="{FF2B5EF4-FFF2-40B4-BE49-F238E27FC236}">
                <a16:creationId xmlns:a16="http://schemas.microsoft.com/office/drawing/2014/main" id="{C998C3EE-FCE3-0BD7-9ACE-5F08E40B0655}"/>
              </a:ext>
            </a:extLst>
          </p:cNvPr>
          <p:cNvGrpSpPr/>
          <p:nvPr/>
        </p:nvGrpSpPr>
        <p:grpSpPr>
          <a:xfrm>
            <a:off x="8915400" y="2920023"/>
            <a:ext cx="2432706" cy="1445332"/>
            <a:chOff x="9753600" y="4517502"/>
            <a:chExt cx="2027134" cy="1402872"/>
          </a:xfrm>
        </p:grpSpPr>
        <p:grpSp>
          <p:nvGrpSpPr>
            <p:cNvPr id="4" name="Group 44">
              <a:extLst>
                <a:ext uri="{FF2B5EF4-FFF2-40B4-BE49-F238E27FC236}">
                  <a16:creationId xmlns:a16="http://schemas.microsoft.com/office/drawing/2014/main" id="{4DBB88F9-AF06-7047-2331-9E06CFC1C651}"/>
                </a:ext>
              </a:extLst>
            </p:cNvPr>
            <p:cNvGrpSpPr/>
            <p:nvPr/>
          </p:nvGrpSpPr>
          <p:grpSpPr>
            <a:xfrm>
              <a:off x="9753600" y="4517502"/>
              <a:ext cx="2027134" cy="1402872"/>
              <a:chOff x="0" y="0"/>
              <a:chExt cx="1656601" cy="1042622"/>
            </a:xfrm>
          </p:grpSpPr>
          <p:sp>
            <p:nvSpPr>
              <p:cNvPr id="7" name="Freeform 45">
                <a:extLst>
                  <a:ext uri="{FF2B5EF4-FFF2-40B4-BE49-F238E27FC236}">
                    <a16:creationId xmlns:a16="http://schemas.microsoft.com/office/drawing/2014/main" id="{D28AF064-9B03-D5FA-CBFA-9D2C2F63D857}"/>
                  </a:ext>
                </a:extLst>
              </p:cNvPr>
              <p:cNvSpPr/>
              <p:nvPr/>
            </p:nvSpPr>
            <p:spPr>
              <a:xfrm>
                <a:off x="0" y="0"/>
                <a:ext cx="1656601" cy="1042622"/>
              </a:xfrm>
              <a:custGeom>
                <a:avLst/>
                <a:gdLst/>
                <a:ahLst/>
                <a:cxnLst/>
                <a:rect l="l" t="t" r="r" b="b"/>
                <a:pathLst>
                  <a:path w="1656601" h="1042622">
                    <a:moveTo>
                      <a:pt x="0" y="0"/>
                    </a:moveTo>
                    <a:lnTo>
                      <a:pt x="1656601" y="0"/>
                    </a:lnTo>
                    <a:lnTo>
                      <a:pt x="1656601" y="1042622"/>
                    </a:lnTo>
                    <a:lnTo>
                      <a:pt x="0" y="1042622"/>
                    </a:lnTo>
                    <a:close/>
                  </a:path>
                </a:pathLst>
              </a:custGeom>
              <a:solidFill>
                <a:srgbClr val="2254C5"/>
              </a:solidFill>
            </p:spPr>
            <p:txBody>
              <a:bodyPr/>
              <a:lstStyle/>
              <a:p>
                <a:endParaRPr lang="en-US"/>
              </a:p>
            </p:txBody>
          </p:sp>
        </p:grpSp>
        <p:sp>
          <p:nvSpPr>
            <p:cNvPr id="5" name="TextBox 46">
              <a:extLst>
                <a:ext uri="{FF2B5EF4-FFF2-40B4-BE49-F238E27FC236}">
                  <a16:creationId xmlns:a16="http://schemas.microsoft.com/office/drawing/2014/main" id="{22877545-D055-6E89-78BC-D88ED2CA3BBE}"/>
                </a:ext>
              </a:extLst>
            </p:cNvPr>
            <p:cNvSpPr txBox="1"/>
            <p:nvPr/>
          </p:nvSpPr>
          <p:spPr>
            <a:xfrm>
              <a:off x="9987892" y="5226773"/>
              <a:ext cx="1558550" cy="431672"/>
            </a:xfrm>
            <a:prstGeom prst="rect">
              <a:avLst/>
            </a:prstGeom>
          </p:spPr>
          <p:txBody>
            <a:bodyPr wrap="square" lIns="0" tIns="0" rIns="0" bIns="0" rtlCol="0" anchor="t">
              <a:spAutoFit/>
            </a:bodyPr>
            <a:lstStyle/>
            <a:p>
              <a:pPr algn="ctr">
                <a:lnSpc>
                  <a:spcPts val="3864"/>
                </a:lnSpc>
              </a:pPr>
              <a:r>
                <a:rPr lang="en-US" sz="2600">
                  <a:solidFill>
                    <a:srgbClr val="FFFFFF"/>
                  </a:solidFill>
                  <a:latin typeface="Montserrat Classic"/>
                </a:rPr>
                <a:t>20 months</a:t>
              </a:r>
            </a:p>
          </p:txBody>
        </p:sp>
        <p:sp>
          <p:nvSpPr>
            <p:cNvPr id="6" name="TextBox 47">
              <a:extLst>
                <a:ext uri="{FF2B5EF4-FFF2-40B4-BE49-F238E27FC236}">
                  <a16:creationId xmlns:a16="http://schemas.microsoft.com/office/drawing/2014/main" id="{C46F0859-D13B-663B-C914-760FD701A772}"/>
                </a:ext>
              </a:extLst>
            </p:cNvPr>
            <p:cNvSpPr txBox="1"/>
            <p:nvPr/>
          </p:nvSpPr>
          <p:spPr>
            <a:xfrm>
              <a:off x="9798911" y="4848622"/>
              <a:ext cx="1948914" cy="188327"/>
            </a:xfrm>
            <a:prstGeom prst="rect">
              <a:avLst/>
            </a:prstGeom>
          </p:spPr>
          <p:txBody>
            <a:bodyPr wrap="square" lIns="0" tIns="0" rIns="0" bIns="0" rtlCol="0" anchor="t">
              <a:spAutoFit/>
            </a:bodyPr>
            <a:lstStyle/>
            <a:p>
              <a:pPr algn="ctr">
                <a:lnSpc>
                  <a:spcPts val="1505"/>
                </a:lnSpc>
              </a:pPr>
              <a:r>
                <a:rPr lang="en-US">
                  <a:solidFill>
                    <a:srgbClr val="FFFFFF"/>
                  </a:solidFill>
                  <a:latin typeface="Montserrat Classic"/>
                </a:rPr>
                <a:t>Ho</a:t>
              </a:r>
              <a:r>
                <a:rPr lang="en-US" altLang="zh-CN">
                  <a:solidFill>
                    <a:srgbClr val="FFFFFF"/>
                  </a:solidFill>
                  <a:latin typeface="Montserrat Classic"/>
                  <a:ea typeface="宋体"/>
                </a:rPr>
                <a:t>lding</a:t>
              </a:r>
              <a:r>
                <a:rPr lang="en-US" altLang="zh-CN" sz="2000">
                  <a:solidFill>
                    <a:srgbClr val="FFFFFF"/>
                  </a:solidFill>
                  <a:latin typeface="Montserrat Classic"/>
                  <a:ea typeface="宋体"/>
                </a:rPr>
                <a:t> period</a:t>
              </a:r>
              <a:endParaRPr lang="en-US" sz="2000">
                <a:solidFill>
                  <a:srgbClr val="FFFFFF"/>
                </a:solidFill>
                <a:latin typeface="Montserrat Classic"/>
                <a:ea typeface="宋体"/>
              </a:endParaRPr>
            </a:p>
          </p:txBody>
        </p:sp>
      </p:grpSp>
      <p:sp>
        <p:nvSpPr>
          <p:cNvPr id="11" name="TextBox 10">
            <a:extLst>
              <a:ext uri="{FF2B5EF4-FFF2-40B4-BE49-F238E27FC236}">
                <a16:creationId xmlns:a16="http://schemas.microsoft.com/office/drawing/2014/main" id="{EABBBDFD-C8FE-D8E6-EFA8-AEF66A3F1741}"/>
              </a:ext>
            </a:extLst>
          </p:cNvPr>
          <p:cNvSpPr txBox="1"/>
          <p:nvPr/>
        </p:nvSpPr>
        <p:spPr>
          <a:xfrm>
            <a:off x="9075072" y="4895466"/>
            <a:ext cx="8446260" cy="34050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AU" sz="2400">
                <a:solidFill>
                  <a:srgbClr val="2254C5"/>
                </a:solidFill>
                <a:latin typeface="Montserrat"/>
              </a:rPr>
              <a:t>Difference in the Prediction Price and HSI Price</a:t>
            </a:r>
            <a:endParaRPr lang="en-US">
              <a:cs typeface="Calibri"/>
            </a:endParaRPr>
          </a:p>
          <a:p>
            <a:pPr algn="ctr">
              <a:lnSpc>
                <a:spcPct val="150000"/>
              </a:lnSpc>
            </a:pPr>
            <a:r>
              <a:rPr lang="en-AU" sz="2400">
                <a:solidFill>
                  <a:srgbClr val="2254C5"/>
                </a:solidFill>
                <a:latin typeface="Montserrat"/>
              </a:rPr>
              <a:t>Under 95% Confidence Interval</a:t>
            </a:r>
          </a:p>
          <a:p>
            <a:pPr algn="ctr">
              <a:lnSpc>
                <a:spcPct val="150000"/>
              </a:lnSpc>
            </a:pPr>
            <a:r>
              <a:rPr lang="en-AU" sz="2800">
                <a:solidFill>
                  <a:srgbClr val="2254C5"/>
                </a:solidFill>
                <a:latin typeface="Montserrat"/>
              </a:rPr>
              <a:t>(-397HKD, 186HKD)</a:t>
            </a:r>
          </a:p>
          <a:p>
            <a:pPr algn="ctr"/>
            <a:endParaRPr lang="en-AU" sz="2800">
              <a:solidFill>
                <a:srgbClr val="2254C5"/>
              </a:solidFill>
              <a:latin typeface="Montserrat"/>
            </a:endParaRPr>
          </a:p>
          <a:p>
            <a:pPr algn="ctr">
              <a:lnSpc>
                <a:spcPct val="150000"/>
              </a:lnSpc>
            </a:pPr>
            <a:r>
              <a:rPr lang="en-AU" sz="2400">
                <a:solidFill>
                  <a:srgbClr val="2254C5"/>
                </a:solidFill>
                <a:latin typeface="Montserrat"/>
              </a:rPr>
              <a:t>Tolerance of Our Model and HSI Price</a:t>
            </a:r>
          </a:p>
          <a:p>
            <a:pPr algn="ctr">
              <a:lnSpc>
                <a:spcPct val="150000"/>
              </a:lnSpc>
            </a:pPr>
            <a:r>
              <a:rPr lang="en-US" sz="2800">
                <a:solidFill>
                  <a:srgbClr val="2254C5"/>
                </a:solidFill>
                <a:latin typeface="Montserrat"/>
              </a:rPr>
              <a:t>(-1.50%, 0.70%) </a:t>
            </a:r>
          </a:p>
        </p:txBody>
      </p:sp>
      <p:pic>
        <p:nvPicPr>
          <p:cNvPr id="12" name="Picture 11">
            <a:extLst>
              <a:ext uri="{FF2B5EF4-FFF2-40B4-BE49-F238E27FC236}">
                <a16:creationId xmlns:a16="http://schemas.microsoft.com/office/drawing/2014/main" id="{955F63E3-1499-6F38-3E9D-322A72C16C0D}"/>
              </a:ext>
            </a:extLst>
          </p:cNvPr>
          <p:cNvPicPr>
            <a:picLocks noChangeAspect="1"/>
          </p:cNvPicPr>
          <p:nvPr/>
        </p:nvPicPr>
        <p:blipFill>
          <a:blip r:embed="rId3"/>
          <a:stretch>
            <a:fillRect/>
          </a:stretch>
        </p:blipFill>
        <p:spPr>
          <a:xfrm>
            <a:off x="422833" y="3089954"/>
            <a:ext cx="8226450" cy="5257416"/>
          </a:xfrm>
          <a:prstGeom prst="rect">
            <a:avLst/>
          </a:prstGeom>
        </p:spPr>
      </p:pic>
      <p:sp>
        <p:nvSpPr>
          <p:cNvPr id="48" name="Oval 47">
            <a:extLst>
              <a:ext uri="{FF2B5EF4-FFF2-40B4-BE49-F238E27FC236}">
                <a16:creationId xmlns:a16="http://schemas.microsoft.com/office/drawing/2014/main" id="{724D69BF-B73F-ADCD-7B1D-B427B99B74BD}"/>
              </a:ext>
            </a:extLst>
          </p:cNvPr>
          <p:cNvSpPr/>
          <p:nvPr/>
        </p:nvSpPr>
        <p:spPr>
          <a:xfrm>
            <a:off x="6871914" y="3621222"/>
            <a:ext cx="481264" cy="4140016"/>
          </a:xfrm>
          <a:prstGeom prst="ellipse">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5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21" r="50074" b="670"/>
          <a:stretch>
            <a:fillRect/>
          </a:stretch>
        </p:blipFill>
        <p:spPr>
          <a:xfrm>
            <a:off x="961755" y="1518866"/>
            <a:ext cx="6040721" cy="7739434"/>
          </a:xfrm>
          <a:prstGeom prst="rect">
            <a:avLst/>
          </a:prstGeom>
        </p:spPr>
      </p:pic>
      <p:sp>
        <p:nvSpPr>
          <p:cNvPr id="3" name="TextBox 3"/>
          <p:cNvSpPr txBox="1"/>
          <p:nvPr/>
        </p:nvSpPr>
        <p:spPr>
          <a:xfrm>
            <a:off x="8845934" y="4399817"/>
            <a:ext cx="8661955" cy="2154436"/>
          </a:xfrm>
          <a:prstGeom prst="rect">
            <a:avLst/>
          </a:prstGeom>
        </p:spPr>
        <p:txBody>
          <a:bodyPr lIns="0" tIns="0" rIns="0" bIns="0" rtlCol="0" anchor="t">
            <a:spAutoFit/>
          </a:bodyPr>
          <a:lstStyle/>
          <a:p>
            <a:pPr marL="457200" indent="-457200">
              <a:buFont typeface="Arial"/>
              <a:buChar char="•"/>
            </a:pPr>
            <a:r>
              <a:rPr lang="en-US" sz="2800">
                <a:solidFill>
                  <a:srgbClr val="2254C5"/>
                </a:solidFill>
                <a:latin typeface="Montserrat" pitchFamily="2" charset="77"/>
              </a:rPr>
              <a:t>Missing data</a:t>
            </a:r>
            <a:endParaRPr lang="en-US">
              <a:ea typeface="Calibri"/>
              <a:cs typeface="Calibri"/>
            </a:endParaRPr>
          </a:p>
          <a:p>
            <a:pPr marL="457200" indent="-457200">
              <a:buFont typeface="Arial"/>
              <a:buChar char="•"/>
            </a:pPr>
            <a:endParaRPr lang="en-US" sz="2800">
              <a:solidFill>
                <a:srgbClr val="2254C5"/>
              </a:solidFill>
              <a:latin typeface="Montserrat" pitchFamily="2" charset="77"/>
            </a:endParaRPr>
          </a:p>
          <a:p>
            <a:pPr marL="457200" indent="-457200">
              <a:buFont typeface="Arial"/>
              <a:buChar char="•"/>
            </a:pPr>
            <a:r>
              <a:rPr lang="en-US" sz="2800">
                <a:solidFill>
                  <a:srgbClr val="2254C5"/>
                </a:solidFill>
                <a:latin typeface="Montserrat" pitchFamily="2" charset="77"/>
              </a:rPr>
              <a:t>Black swan event (COVID-19)</a:t>
            </a:r>
          </a:p>
          <a:p>
            <a:pPr marL="457200" indent="-457200">
              <a:buFont typeface="Arial"/>
              <a:buChar char="•"/>
            </a:pPr>
            <a:endParaRPr lang="en-US" sz="2800">
              <a:solidFill>
                <a:srgbClr val="2254C5"/>
              </a:solidFill>
              <a:latin typeface="Montserrat" pitchFamily="2" charset="77"/>
            </a:endParaRPr>
          </a:p>
          <a:p>
            <a:pPr marL="457200" indent="-457200">
              <a:buFont typeface="Arial"/>
              <a:buChar char="•"/>
            </a:pPr>
            <a:r>
              <a:rPr lang="en-US" sz="2800">
                <a:solidFill>
                  <a:srgbClr val="2254C5"/>
                </a:solidFill>
                <a:latin typeface="Montserrat" pitchFamily="2" charset="77"/>
              </a:rPr>
              <a:t>Generalization ability</a:t>
            </a:r>
          </a:p>
        </p:txBody>
      </p:sp>
      <p:sp>
        <p:nvSpPr>
          <p:cNvPr id="4" name="TextBox 4"/>
          <p:cNvSpPr txBox="1"/>
          <p:nvPr/>
        </p:nvSpPr>
        <p:spPr>
          <a:xfrm>
            <a:off x="8845934" y="2282988"/>
            <a:ext cx="8413366" cy="1410643"/>
          </a:xfrm>
          <a:prstGeom prst="rect">
            <a:avLst/>
          </a:prstGeom>
        </p:spPr>
        <p:txBody>
          <a:bodyPr lIns="0" tIns="0" rIns="0" bIns="0" rtlCol="0" anchor="t">
            <a:spAutoFit/>
          </a:bodyPr>
          <a:lstStyle/>
          <a:p>
            <a:pPr>
              <a:lnSpc>
                <a:spcPts val="10951"/>
              </a:lnSpc>
            </a:pPr>
            <a:r>
              <a:rPr lang="en-US" sz="9350">
                <a:solidFill>
                  <a:srgbClr val="2254C5"/>
                </a:solidFill>
                <a:latin typeface="Montserrat Semi-Bold Bold"/>
              </a:rPr>
              <a:t>Limitation</a:t>
            </a:r>
            <a:endParaRPr lang="en-US"/>
          </a:p>
        </p:txBody>
      </p:sp>
      <p:sp>
        <p:nvSpPr>
          <p:cNvPr id="7" name="AutoShape 7"/>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8" name="TextBox 12">
            <a:extLst>
              <a:ext uri="{FF2B5EF4-FFF2-40B4-BE49-F238E27FC236}">
                <a16:creationId xmlns:a16="http://schemas.microsoft.com/office/drawing/2014/main" id="{8BE10D0E-C5D0-1AE7-5DCC-7D74BA82C9DF}"/>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9" name="TextBox 8">
            <a:extLst>
              <a:ext uri="{FF2B5EF4-FFF2-40B4-BE49-F238E27FC236}">
                <a16:creationId xmlns:a16="http://schemas.microsoft.com/office/drawing/2014/main" id="{5469C3C5-9601-A670-E34F-DE7FF8AE106A}"/>
              </a:ext>
            </a:extLst>
          </p:cNvPr>
          <p:cNvSpPr txBox="1"/>
          <p:nvPr/>
        </p:nvSpPr>
        <p:spPr>
          <a:xfrm>
            <a:off x="8862924" y="9704424"/>
            <a:ext cx="697008" cy="369332"/>
          </a:xfrm>
          <a:prstGeom prst="rect">
            <a:avLst/>
          </a:prstGeom>
          <a:noFill/>
        </p:spPr>
        <p:txBody>
          <a:bodyPr wrap="square" rtlCol="0">
            <a:spAutoFit/>
          </a:bodyPr>
          <a:lstStyle/>
          <a:p>
            <a:r>
              <a:rPr lang="en-US" altLang="zh-CN" b="1">
                <a:solidFill>
                  <a:schemeClr val="bg1"/>
                </a:solidFill>
              </a:rPr>
              <a:t>40</a:t>
            </a:r>
            <a:r>
              <a:rPr lang="en-US" b="1">
                <a:solidFill>
                  <a:schemeClr val="bg1"/>
                </a:solidFill>
              </a:rPr>
              <a:t>%</a:t>
            </a:r>
          </a:p>
        </p:txBody>
      </p:sp>
      <p:sp>
        <p:nvSpPr>
          <p:cNvPr id="10" name="TextBox 9">
            <a:extLst>
              <a:ext uri="{FF2B5EF4-FFF2-40B4-BE49-F238E27FC236}">
                <a16:creationId xmlns:a16="http://schemas.microsoft.com/office/drawing/2014/main" id="{D132A209-B589-1EE7-EACE-EF87E7AA839D}"/>
              </a:ext>
            </a:extLst>
          </p:cNvPr>
          <p:cNvSpPr txBox="1"/>
          <p:nvPr/>
        </p:nvSpPr>
        <p:spPr>
          <a:xfrm>
            <a:off x="8862768" y="9704424"/>
            <a:ext cx="697008" cy="369332"/>
          </a:xfrm>
          <a:prstGeom prst="rect">
            <a:avLst/>
          </a:prstGeom>
          <a:noFill/>
        </p:spPr>
        <p:txBody>
          <a:bodyPr wrap="square" rtlCol="0">
            <a:spAutoFit/>
          </a:bodyPr>
          <a:lstStyle/>
          <a:p>
            <a:r>
              <a:rPr lang="en-US" b="1">
                <a:solidFill>
                  <a:schemeClr val="bg1"/>
                </a:solidFill>
              </a:rPr>
              <a:t>3</a:t>
            </a:r>
            <a:r>
              <a:rPr lang="en-US" altLang="zh-CN" b="1">
                <a:solidFill>
                  <a:schemeClr val="bg1"/>
                </a:solidFill>
              </a:rPr>
              <a:t>5</a:t>
            </a:r>
            <a:r>
              <a:rPr lang="en-US" b="1">
                <a:solidFill>
                  <a:schemeClr val="bg1"/>
                </a:solidFill>
              </a:rPr>
              <a:t>%</a:t>
            </a:r>
          </a:p>
        </p:txBody>
      </p:sp>
      <p:sp>
        <p:nvSpPr>
          <p:cNvPr id="11" name="TextBox 10">
            <a:extLst>
              <a:ext uri="{FF2B5EF4-FFF2-40B4-BE49-F238E27FC236}">
                <a16:creationId xmlns:a16="http://schemas.microsoft.com/office/drawing/2014/main" id="{DC67C549-BE83-9E78-A59B-02BA599DAB42}"/>
              </a:ext>
            </a:extLst>
          </p:cNvPr>
          <p:cNvSpPr txBox="1"/>
          <p:nvPr/>
        </p:nvSpPr>
        <p:spPr>
          <a:xfrm>
            <a:off x="8860488" y="9704424"/>
            <a:ext cx="697008" cy="369332"/>
          </a:xfrm>
          <a:prstGeom prst="rect">
            <a:avLst/>
          </a:prstGeom>
          <a:noFill/>
        </p:spPr>
        <p:txBody>
          <a:bodyPr wrap="square" rtlCol="0">
            <a:spAutoFit/>
          </a:bodyPr>
          <a:lstStyle/>
          <a:p>
            <a:r>
              <a:rPr lang="en-US" b="1">
                <a:solidFill>
                  <a:schemeClr val="bg1"/>
                </a:solidFill>
              </a:rPr>
              <a:t>30%</a:t>
            </a:r>
          </a:p>
        </p:txBody>
      </p:sp>
      <p:sp>
        <p:nvSpPr>
          <p:cNvPr id="12" name="TextBox 11">
            <a:extLst>
              <a:ext uri="{FF2B5EF4-FFF2-40B4-BE49-F238E27FC236}">
                <a16:creationId xmlns:a16="http://schemas.microsoft.com/office/drawing/2014/main" id="{58616E56-1054-0C0F-A7E1-151D0A692089}"/>
              </a:ext>
            </a:extLst>
          </p:cNvPr>
          <p:cNvSpPr txBox="1"/>
          <p:nvPr/>
        </p:nvSpPr>
        <p:spPr>
          <a:xfrm>
            <a:off x="8861176" y="9736691"/>
            <a:ext cx="697008" cy="369332"/>
          </a:xfrm>
          <a:prstGeom prst="rect">
            <a:avLst/>
          </a:prstGeom>
          <a:noFill/>
        </p:spPr>
        <p:txBody>
          <a:bodyPr wrap="square" rtlCol="0">
            <a:spAutoFit/>
          </a:bodyPr>
          <a:lstStyle/>
          <a:p>
            <a:r>
              <a:rPr lang="en-US" b="1">
                <a:solidFill>
                  <a:schemeClr val="bg1"/>
                </a:solidFill>
              </a:rPr>
              <a:t>15%</a:t>
            </a:r>
          </a:p>
        </p:txBody>
      </p:sp>
      <p:sp>
        <p:nvSpPr>
          <p:cNvPr id="13" name="TextBox 12">
            <a:extLst>
              <a:ext uri="{FF2B5EF4-FFF2-40B4-BE49-F238E27FC236}">
                <a16:creationId xmlns:a16="http://schemas.microsoft.com/office/drawing/2014/main" id="{D16B552B-45B1-BB43-E120-D4538C54D468}"/>
              </a:ext>
            </a:extLst>
          </p:cNvPr>
          <p:cNvSpPr txBox="1"/>
          <p:nvPr/>
        </p:nvSpPr>
        <p:spPr>
          <a:xfrm>
            <a:off x="8930657" y="9722848"/>
            <a:ext cx="474183" cy="369332"/>
          </a:xfrm>
          <a:prstGeom prst="rect">
            <a:avLst/>
          </a:prstGeom>
          <a:noFill/>
        </p:spPr>
        <p:txBody>
          <a:bodyPr wrap="square" rtlCol="0">
            <a:spAutoFit/>
          </a:bodyPr>
          <a:lstStyle/>
          <a:p>
            <a:r>
              <a:rPr lang="en-US" b="1">
                <a:solidFill>
                  <a:schemeClr val="bg1"/>
                </a:solidFill>
              </a:rPr>
              <a:t>5%</a:t>
            </a:r>
          </a:p>
        </p:txBody>
      </p:sp>
      <p:sp>
        <p:nvSpPr>
          <p:cNvPr id="14" name="TextBox 7">
            <a:extLst>
              <a:ext uri="{FF2B5EF4-FFF2-40B4-BE49-F238E27FC236}">
                <a16:creationId xmlns:a16="http://schemas.microsoft.com/office/drawing/2014/main" id="{EF7CD89F-697D-89BE-9C41-F126CC05D28D}"/>
              </a:ext>
            </a:extLst>
          </p:cNvPr>
          <p:cNvSpPr txBox="1"/>
          <p:nvPr/>
        </p:nvSpPr>
        <p:spPr>
          <a:xfrm>
            <a:off x="8109366" y="9079307"/>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Limitation &amp; Conclusion</a:t>
            </a:r>
          </a:p>
        </p:txBody>
      </p:sp>
      <p:sp>
        <p:nvSpPr>
          <p:cNvPr id="15" name="TextBox 7">
            <a:extLst>
              <a:ext uri="{FF2B5EF4-FFF2-40B4-BE49-F238E27FC236}">
                <a16:creationId xmlns:a16="http://schemas.microsoft.com/office/drawing/2014/main" id="{11A8FCA4-FD2A-8820-EDD0-221BC6112F3A}"/>
              </a:ext>
            </a:extLst>
          </p:cNvPr>
          <p:cNvSpPr txBox="1"/>
          <p:nvPr/>
        </p:nvSpPr>
        <p:spPr>
          <a:xfrm>
            <a:off x="2574023" y="927086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cxnSp>
        <p:nvCxnSpPr>
          <p:cNvPr id="16" name="Straight Connector 15">
            <a:extLst>
              <a:ext uri="{FF2B5EF4-FFF2-40B4-BE49-F238E27FC236}">
                <a16:creationId xmlns:a16="http://schemas.microsoft.com/office/drawing/2014/main" id="{A9C64BD8-BB63-CF11-D676-BB35343792CF}"/>
              </a:ext>
            </a:extLst>
          </p:cNvPr>
          <p:cNvCxnSpPr>
            <a:cxnSpLocks/>
            <a:endCxn id="31"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0213315-60D2-7AC3-8B90-3C4BABD12D22}"/>
              </a:ext>
            </a:extLst>
          </p:cNvPr>
          <p:cNvGrpSpPr/>
          <p:nvPr/>
        </p:nvGrpSpPr>
        <p:grpSpPr>
          <a:xfrm>
            <a:off x="8795496" y="9511453"/>
            <a:ext cx="697008" cy="718420"/>
            <a:chOff x="1073426" y="8081531"/>
            <a:chExt cx="697008" cy="718420"/>
          </a:xfrm>
        </p:grpSpPr>
        <p:sp>
          <p:nvSpPr>
            <p:cNvPr id="19" name="Oval 18">
              <a:extLst>
                <a:ext uri="{FF2B5EF4-FFF2-40B4-BE49-F238E27FC236}">
                  <a16:creationId xmlns:a16="http://schemas.microsoft.com/office/drawing/2014/main" id="{05DE5E01-D9D2-0E7E-AB5F-591450FDA83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C5AD00-A1A8-3B0F-B4AB-721F153FFCC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3E09EDD-20D2-94E0-0D78-0D63A01E08BC}"/>
              </a:ext>
            </a:extLst>
          </p:cNvPr>
          <p:cNvGrpSpPr/>
          <p:nvPr/>
        </p:nvGrpSpPr>
        <p:grpSpPr>
          <a:xfrm>
            <a:off x="3139008" y="9706276"/>
            <a:ext cx="337134" cy="361709"/>
            <a:chOff x="1073426" y="8081531"/>
            <a:chExt cx="697008" cy="718420"/>
          </a:xfrm>
        </p:grpSpPr>
        <p:sp>
          <p:nvSpPr>
            <p:cNvPr id="22" name="Oval 21">
              <a:extLst>
                <a:ext uri="{FF2B5EF4-FFF2-40B4-BE49-F238E27FC236}">
                  <a16:creationId xmlns:a16="http://schemas.microsoft.com/office/drawing/2014/main" id="{DE2D3A34-E995-3496-47D9-F2B0C7EF0ADF}"/>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318A409-3F75-F1EF-24B4-0A2D8FC2F712}"/>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A442DB3-7BD1-8E54-0E54-0A83CCD7DF5A}"/>
              </a:ext>
            </a:extLst>
          </p:cNvPr>
          <p:cNvGrpSpPr/>
          <p:nvPr/>
        </p:nvGrpSpPr>
        <p:grpSpPr>
          <a:xfrm>
            <a:off x="6195691" y="9724140"/>
            <a:ext cx="337134" cy="361709"/>
            <a:chOff x="1073426" y="8081531"/>
            <a:chExt cx="697008" cy="718420"/>
          </a:xfrm>
        </p:grpSpPr>
        <p:sp>
          <p:nvSpPr>
            <p:cNvPr id="25" name="Oval 24">
              <a:extLst>
                <a:ext uri="{FF2B5EF4-FFF2-40B4-BE49-F238E27FC236}">
                  <a16:creationId xmlns:a16="http://schemas.microsoft.com/office/drawing/2014/main" id="{4824F510-78D1-7DEF-9C0E-A1B793B2DB5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B23A365-585B-3E91-3F2B-83BF7FF1F0F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C3F3876-28FF-8AC5-1C07-FCB48F010A2D}"/>
              </a:ext>
            </a:extLst>
          </p:cNvPr>
          <p:cNvGrpSpPr/>
          <p:nvPr/>
        </p:nvGrpSpPr>
        <p:grpSpPr>
          <a:xfrm>
            <a:off x="11986165" y="9703472"/>
            <a:ext cx="337134" cy="361709"/>
            <a:chOff x="1073426" y="8081531"/>
            <a:chExt cx="697008" cy="718420"/>
          </a:xfrm>
        </p:grpSpPr>
        <p:sp>
          <p:nvSpPr>
            <p:cNvPr id="28" name="Oval 27">
              <a:extLst>
                <a:ext uri="{FF2B5EF4-FFF2-40B4-BE49-F238E27FC236}">
                  <a16:creationId xmlns:a16="http://schemas.microsoft.com/office/drawing/2014/main" id="{FE36122B-136C-DF62-6283-F76AC324269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54312D6-D5E5-3D80-2504-34CE0254C22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2DAD3A7-C64A-5172-92D2-216D854CFC53}"/>
              </a:ext>
            </a:extLst>
          </p:cNvPr>
          <p:cNvGrpSpPr/>
          <p:nvPr/>
        </p:nvGrpSpPr>
        <p:grpSpPr>
          <a:xfrm>
            <a:off x="14576965" y="9689807"/>
            <a:ext cx="337134" cy="361709"/>
            <a:chOff x="1073426" y="8081531"/>
            <a:chExt cx="697008" cy="718420"/>
          </a:xfrm>
        </p:grpSpPr>
        <p:sp>
          <p:nvSpPr>
            <p:cNvPr id="31" name="Oval 30">
              <a:extLst>
                <a:ext uri="{FF2B5EF4-FFF2-40B4-BE49-F238E27FC236}">
                  <a16:creationId xmlns:a16="http://schemas.microsoft.com/office/drawing/2014/main" id="{6DB5C962-5FBF-C65A-BDE2-75139B39FB4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4428CE-AE38-A4B6-E715-F4B0CE7F31C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49BCD0B-32D4-EB16-749C-60CBE6BE59E8}"/>
              </a:ext>
            </a:extLst>
          </p:cNvPr>
          <p:cNvSpPr txBox="1"/>
          <p:nvPr/>
        </p:nvSpPr>
        <p:spPr>
          <a:xfrm>
            <a:off x="8858383" y="9686000"/>
            <a:ext cx="697008" cy="369332"/>
          </a:xfrm>
          <a:prstGeom prst="rect">
            <a:avLst/>
          </a:prstGeom>
          <a:noFill/>
        </p:spPr>
        <p:txBody>
          <a:bodyPr wrap="square" rtlCol="0">
            <a:spAutoFit/>
          </a:bodyPr>
          <a:lstStyle/>
          <a:p>
            <a:r>
              <a:rPr lang="en-US" b="1">
                <a:solidFill>
                  <a:schemeClr val="bg1"/>
                </a:solidFill>
              </a:rPr>
              <a:t>96%</a:t>
            </a:r>
          </a:p>
        </p:txBody>
      </p:sp>
      <p:grpSp>
        <p:nvGrpSpPr>
          <p:cNvPr id="35" name="Group 11">
            <a:extLst>
              <a:ext uri="{FF2B5EF4-FFF2-40B4-BE49-F238E27FC236}">
                <a16:creationId xmlns:a16="http://schemas.microsoft.com/office/drawing/2014/main" id="{3FD61E93-62FD-FF11-382C-CC65A74C3F9E}"/>
              </a:ext>
            </a:extLst>
          </p:cNvPr>
          <p:cNvGrpSpPr/>
          <p:nvPr/>
        </p:nvGrpSpPr>
        <p:grpSpPr>
          <a:xfrm>
            <a:off x="-7507451" y="8017292"/>
            <a:ext cx="6346341" cy="3706742"/>
            <a:chOff x="0" y="0"/>
            <a:chExt cx="9197614" cy="5372100"/>
          </a:xfrm>
        </p:grpSpPr>
        <p:sp>
          <p:nvSpPr>
            <p:cNvPr id="36" name="Freeform 12">
              <a:extLst>
                <a:ext uri="{FF2B5EF4-FFF2-40B4-BE49-F238E27FC236}">
                  <a16:creationId xmlns:a16="http://schemas.microsoft.com/office/drawing/2014/main" id="{CFC28F4A-DEC3-37B1-E103-396A957DA8B4}"/>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grpSp>
        <p:nvGrpSpPr>
          <p:cNvPr id="37" name="Group 13">
            <a:extLst>
              <a:ext uri="{FF2B5EF4-FFF2-40B4-BE49-F238E27FC236}">
                <a16:creationId xmlns:a16="http://schemas.microsoft.com/office/drawing/2014/main" id="{BC4482C8-0094-3568-BABE-B593188563AC}"/>
              </a:ext>
            </a:extLst>
          </p:cNvPr>
          <p:cNvGrpSpPr/>
          <p:nvPr/>
        </p:nvGrpSpPr>
        <p:grpSpPr>
          <a:xfrm>
            <a:off x="-9356765" y="6941012"/>
            <a:ext cx="6346341" cy="3706742"/>
            <a:chOff x="0" y="0"/>
            <a:chExt cx="9197614" cy="5372100"/>
          </a:xfrm>
        </p:grpSpPr>
        <p:sp>
          <p:nvSpPr>
            <p:cNvPr id="38" name="Freeform 14">
              <a:extLst>
                <a:ext uri="{FF2B5EF4-FFF2-40B4-BE49-F238E27FC236}">
                  <a16:creationId xmlns:a16="http://schemas.microsoft.com/office/drawing/2014/main" id="{C4F6BA94-9611-B035-D028-667C9A949F85}"/>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36528B">
                <a:alpha val="67843"/>
              </a:srgbClr>
            </a:solidFill>
          </p:spPr>
        </p:sp>
      </p:grpSp>
      <p:sp>
        <p:nvSpPr>
          <p:cNvPr id="39" name="TextBox 7">
            <a:extLst>
              <a:ext uri="{FF2B5EF4-FFF2-40B4-BE49-F238E27FC236}">
                <a16:creationId xmlns:a16="http://schemas.microsoft.com/office/drawing/2014/main" id="{5F708E45-E04D-9D24-A8AC-CB0CD69930AD}"/>
              </a:ext>
            </a:extLst>
          </p:cNvPr>
          <p:cNvSpPr txBox="1"/>
          <p:nvPr/>
        </p:nvSpPr>
        <p:spPr>
          <a:xfrm>
            <a:off x="5520615" y="9290629"/>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a:t>
            </a:r>
            <a:r>
              <a:rPr lang="zh-CN" altLang="en-US" sz="1400">
                <a:solidFill>
                  <a:schemeClr val="bg1">
                    <a:lumMod val="75000"/>
                  </a:schemeClr>
                </a:solidFill>
                <a:latin typeface="Open Sauce Bold"/>
              </a:rPr>
              <a:t> </a:t>
            </a:r>
            <a:r>
              <a:rPr lang="en-AU" altLang="zh-CN" sz="1400">
                <a:solidFill>
                  <a:schemeClr val="bg1">
                    <a:lumMod val="75000"/>
                  </a:schemeClr>
                </a:solidFill>
                <a:latin typeface="Open Sauce Bold"/>
              </a:rPr>
              <a:t>Strategy</a:t>
            </a:r>
            <a:endParaRPr lang="en-US" sz="1400">
              <a:solidFill>
                <a:schemeClr val="bg1">
                  <a:lumMod val="75000"/>
                </a:schemeClr>
              </a:solidFill>
              <a:latin typeface="Open Sauce Bold"/>
            </a:endParaRPr>
          </a:p>
        </p:txBody>
      </p:sp>
    </p:spTree>
    <p:extLst>
      <p:ext uri="{BB962C8B-B14F-4D97-AF65-F5344CB8AC3E}">
        <p14:creationId xmlns:p14="http://schemas.microsoft.com/office/powerpoint/2010/main" val="404281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4F7">
            <a:alpha val="90000"/>
          </a:srgbClr>
        </a:solidFill>
        <a:effectLst/>
      </p:bgPr>
    </p:bg>
    <p:spTree>
      <p:nvGrpSpPr>
        <p:cNvPr id="1" name=""/>
        <p:cNvGrpSpPr/>
        <p:nvPr/>
      </p:nvGrpSpPr>
      <p:grpSpPr>
        <a:xfrm>
          <a:off x="0" y="0"/>
          <a:ext cx="0" cy="0"/>
          <a:chOff x="0" y="0"/>
          <a:chExt cx="0" cy="0"/>
        </a:xfrm>
      </p:grpSpPr>
      <p:sp>
        <p:nvSpPr>
          <p:cNvPr id="2" name="TextBox 2"/>
          <p:cNvSpPr txBox="1"/>
          <p:nvPr/>
        </p:nvSpPr>
        <p:spPr>
          <a:xfrm>
            <a:off x="1853084" y="1792342"/>
            <a:ext cx="5489017"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2254C5"/>
                </a:solidFill>
                <a:latin typeface="Montserrat Semi-Bold Bold"/>
              </a:rPr>
              <a:t>Agenda</a:t>
            </a:r>
          </a:p>
        </p:txBody>
      </p:sp>
      <p:sp>
        <p:nvSpPr>
          <p:cNvPr id="3" name="TextBox 3"/>
          <p:cNvSpPr txBox="1"/>
          <p:nvPr/>
        </p:nvSpPr>
        <p:spPr>
          <a:xfrm>
            <a:off x="8459421" y="1390315"/>
            <a:ext cx="7354741" cy="415883"/>
          </a:xfrm>
          <a:prstGeom prst="rect">
            <a:avLst/>
          </a:prstGeom>
        </p:spPr>
        <p:txBody>
          <a:bodyPr lIns="0" tIns="0" rIns="0" bIns="0" rtlCol="0" anchor="t">
            <a:spAutoFit/>
          </a:bodyPr>
          <a:lstStyle/>
          <a:p>
            <a:pPr marL="0" lvl="0" indent="0" algn="l">
              <a:lnSpc>
                <a:spcPts val="3639"/>
              </a:lnSpc>
              <a:spcBef>
                <a:spcPct val="0"/>
              </a:spcBef>
            </a:pPr>
            <a:r>
              <a:rPr lang="en-US" sz="2799" u="none">
                <a:solidFill>
                  <a:srgbClr val="2254C5"/>
                </a:solidFill>
                <a:latin typeface="Montserrat Classic"/>
              </a:rPr>
              <a:t>Introduction</a:t>
            </a:r>
          </a:p>
        </p:txBody>
      </p:sp>
      <p:sp>
        <p:nvSpPr>
          <p:cNvPr id="4" name="TextBox 4"/>
          <p:cNvSpPr txBox="1"/>
          <p:nvPr/>
        </p:nvSpPr>
        <p:spPr>
          <a:xfrm>
            <a:off x="8459422" y="2153428"/>
            <a:ext cx="8352502" cy="350865"/>
          </a:xfrm>
          <a:prstGeom prst="rect">
            <a:avLst/>
          </a:prstGeom>
        </p:spPr>
        <p:txBody>
          <a:bodyPr lIns="0" tIns="0" rIns="0" bIns="0" rtlCol="0" anchor="t">
            <a:spAutoFit/>
          </a:bodyPr>
          <a:lstStyle/>
          <a:p>
            <a:pPr marL="0" lvl="0" indent="0" algn="l">
              <a:lnSpc>
                <a:spcPts val="2953"/>
              </a:lnSpc>
              <a:spcBef>
                <a:spcPct val="0"/>
              </a:spcBef>
            </a:pPr>
            <a:r>
              <a:rPr lang="en-US" sz="1968">
                <a:solidFill>
                  <a:srgbClr val="2254C5"/>
                </a:solidFill>
                <a:latin typeface="Montserrat" pitchFamily="2" charset="77"/>
              </a:rPr>
              <a:t>What the product provide? How does the model work? </a:t>
            </a:r>
          </a:p>
        </p:txBody>
      </p:sp>
      <p:sp>
        <p:nvSpPr>
          <p:cNvPr id="5" name="TextBox 5"/>
          <p:cNvSpPr txBox="1"/>
          <p:nvPr/>
        </p:nvSpPr>
        <p:spPr>
          <a:xfrm>
            <a:off x="8459420" y="3254674"/>
            <a:ext cx="7354741" cy="415883"/>
          </a:xfrm>
          <a:prstGeom prst="rect">
            <a:avLst/>
          </a:prstGeom>
        </p:spPr>
        <p:txBody>
          <a:bodyPr lIns="0" tIns="0" rIns="0" bIns="0" rtlCol="0" anchor="t">
            <a:spAutoFit/>
          </a:bodyPr>
          <a:lstStyle/>
          <a:p>
            <a:pPr marL="0" lvl="0" indent="0" algn="l">
              <a:lnSpc>
                <a:spcPts val="3639"/>
              </a:lnSpc>
              <a:spcBef>
                <a:spcPct val="0"/>
              </a:spcBef>
            </a:pPr>
            <a:r>
              <a:rPr lang="en-US" sz="2799" u="none">
                <a:solidFill>
                  <a:srgbClr val="2254C5"/>
                </a:solidFill>
                <a:latin typeface="Montserrat Classic"/>
              </a:rPr>
              <a:t>Model </a:t>
            </a:r>
            <a:r>
              <a:rPr lang="en-US" sz="2799">
                <a:solidFill>
                  <a:srgbClr val="2254C5"/>
                </a:solidFill>
                <a:latin typeface="Montserrat Classic"/>
              </a:rPr>
              <a:t>Formation</a:t>
            </a:r>
            <a:endParaRPr lang="en-US" sz="2799" u="none">
              <a:solidFill>
                <a:srgbClr val="2254C5"/>
              </a:solidFill>
              <a:latin typeface="Montserrat Classic"/>
            </a:endParaRPr>
          </a:p>
        </p:txBody>
      </p:sp>
      <p:sp>
        <p:nvSpPr>
          <p:cNvPr id="6" name="TextBox 6"/>
          <p:cNvSpPr txBox="1"/>
          <p:nvPr/>
        </p:nvSpPr>
        <p:spPr>
          <a:xfrm>
            <a:off x="8459420" y="3969151"/>
            <a:ext cx="8352502" cy="735009"/>
          </a:xfrm>
          <a:prstGeom prst="rect">
            <a:avLst/>
          </a:prstGeom>
        </p:spPr>
        <p:txBody>
          <a:bodyPr lIns="0" tIns="0" rIns="0" bIns="0" rtlCol="0" anchor="t">
            <a:spAutoFit/>
          </a:bodyPr>
          <a:lstStyle/>
          <a:p>
            <a:pPr marL="457200" indent="-457200">
              <a:lnSpc>
                <a:spcPts val="2953"/>
              </a:lnSpc>
              <a:spcBef>
                <a:spcPct val="0"/>
              </a:spcBef>
              <a:buAutoNum type="arabicPeriod"/>
            </a:pPr>
            <a:r>
              <a:rPr lang="en-US" sz="1950">
                <a:solidFill>
                  <a:srgbClr val="2254C5"/>
                </a:solidFill>
                <a:latin typeface="Montserrat" pitchFamily="2" charset="77"/>
              </a:rPr>
              <a:t>Data preprocessing &amp; variable calculation </a:t>
            </a:r>
          </a:p>
          <a:p>
            <a:pPr marL="457200" indent="-457200">
              <a:lnSpc>
                <a:spcPts val="2953"/>
              </a:lnSpc>
              <a:spcBef>
                <a:spcPct val="0"/>
              </a:spcBef>
              <a:buAutoNum type="arabicPeriod"/>
            </a:pPr>
            <a:r>
              <a:rPr lang="en-US" sz="1950">
                <a:solidFill>
                  <a:srgbClr val="2254C5"/>
                </a:solidFill>
                <a:latin typeface="Montserrat" pitchFamily="2" charset="77"/>
              </a:rPr>
              <a:t>Regression and prediction model</a:t>
            </a:r>
          </a:p>
        </p:txBody>
      </p:sp>
      <p:sp>
        <p:nvSpPr>
          <p:cNvPr id="7" name="TextBox 7"/>
          <p:cNvSpPr txBox="1"/>
          <p:nvPr/>
        </p:nvSpPr>
        <p:spPr>
          <a:xfrm>
            <a:off x="8459420" y="5382741"/>
            <a:ext cx="7354741" cy="415883"/>
          </a:xfrm>
          <a:prstGeom prst="rect">
            <a:avLst/>
          </a:prstGeom>
        </p:spPr>
        <p:txBody>
          <a:bodyPr lIns="0" tIns="0" rIns="0" bIns="0" rtlCol="0" anchor="t">
            <a:spAutoFit/>
          </a:bodyPr>
          <a:lstStyle/>
          <a:p>
            <a:pPr marL="0" lvl="0" indent="0" algn="l">
              <a:lnSpc>
                <a:spcPts val="3639"/>
              </a:lnSpc>
              <a:spcBef>
                <a:spcPct val="0"/>
              </a:spcBef>
            </a:pPr>
            <a:r>
              <a:rPr lang="en-AU" sz="2799">
                <a:solidFill>
                  <a:srgbClr val="2254C5"/>
                </a:solidFill>
                <a:latin typeface="Montserrat Classic"/>
              </a:rPr>
              <a:t>Investing Strategy</a:t>
            </a:r>
            <a:endParaRPr lang="en-US" sz="2799">
              <a:solidFill>
                <a:srgbClr val="2254C5"/>
              </a:solidFill>
              <a:latin typeface="Montserrat Classic"/>
            </a:endParaRPr>
          </a:p>
        </p:txBody>
      </p:sp>
      <p:sp>
        <p:nvSpPr>
          <p:cNvPr id="8" name="TextBox 8"/>
          <p:cNvSpPr txBox="1"/>
          <p:nvPr/>
        </p:nvSpPr>
        <p:spPr>
          <a:xfrm>
            <a:off x="8459420" y="6098479"/>
            <a:ext cx="8352502" cy="350865"/>
          </a:xfrm>
          <a:prstGeom prst="rect">
            <a:avLst/>
          </a:prstGeom>
        </p:spPr>
        <p:txBody>
          <a:bodyPr lIns="0" tIns="0" rIns="0" bIns="0" rtlCol="0" anchor="t">
            <a:spAutoFit/>
          </a:bodyPr>
          <a:lstStyle/>
          <a:p>
            <a:pPr marL="0" lvl="0" indent="0" algn="l">
              <a:lnSpc>
                <a:spcPts val="2953"/>
              </a:lnSpc>
              <a:spcBef>
                <a:spcPct val="0"/>
              </a:spcBef>
            </a:pPr>
            <a:r>
              <a:rPr lang="en-US" sz="1968">
                <a:solidFill>
                  <a:srgbClr val="2254C5"/>
                </a:solidFill>
                <a:latin typeface="Montserrat" pitchFamily="2" charset="77"/>
              </a:rPr>
              <a:t>Sample and Visualization</a:t>
            </a:r>
          </a:p>
        </p:txBody>
      </p:sp>
      <p:sp>
        <p:nvSpPr>
          <p:cNvPr id="9" name="TextBox 9"/>
          <p:cNvSpPr txBox="1"/>
          <p:nvPr/>
        </p:nvSpPr>
        <p:spPr>
          <a:xfrm>
            <a:off x="8459420" y="7242217"/>
            <a:ext cx="7354741" cy="415883"/>
          </a:xfrm>
          <a:prstGeom prst="rect">
            <a:avLst/>
          </a:prstGeom>
        </p:spPr>
        <p:txBody>
          <a:bodyPr lIns="0" tIns="0" rIns="0" bIns="0" rtlCol="0" anchor="t">
            <a:spAutoFit/>
          </a:bodyPr>
          <a:lstStyle/>
          <a:p>
            <a:pPr marL="0" lvl="0" indent="0" algn="l">
              <a:lnSpc>
                <a:spcPts val="3639"/>
              </a:lnSpc>
              <a:spcBef>
                <a:spcPct val="0"/>
              </a:spcBef>
            </a:pPr>
            <a:r>
              <a:rPr lang="en-US" sz="2799">
                <a:solidFill>
                  <a:srgbClr val="2254C5"/>
                </a:solidFill>
                <a:latin typeface="Montserrat Classic"/>
              </a:rPr>
              <a:t>Limitation &amp; Conclusion</a:t>
            </a:r>
          </a:p>
        </p:txBody>
      </p:sp>
      <p:grpSp>
        <p:nvGrpSpPr>
          <p:cNvPr id="11" name="Group 11">
            <a:extLst>
              <a:ext uri="{FF2B5EF4-FFF2-40B4-BE49-F238E27FC236}">
                <a16:creationId xmlns:a16="http://schemas.microsoft.com/office/drawing/2014/main" id="{A178B03F-E997-324B-E294-F7E075C1141A}"/>
              </a:ext>
            </a:extLst>
          </p:cNvPr>
          <p:cNvGrpSpPr/>
          <p:nvPr/>
        </p:nvGrpSpPr>
        <p:grpSpPr>
          <a:xfrm>
            <a:off x="-3173171" y="7887975"/>
            <a:ext cx="6346341" cy="3706742"/>
            <a:chOff x="0" y="0"/>
            <a:chExt cx="9197614" cy="5372100"/>
          </a:xfrm>
        </p:grpSpPr>
        <p:sp>
          <p:nvSpPr>
            <p:cNvPr id="12" name="Freeform 12">
              <a:extLst>
                <a:ext uri="{FF2B5EF4-FFF2-40B4-BE49-F238E27FC236}">
                  <a16:creationId xmlns:a16="http://schemas.microsoft.com/office/drawing/2014/main" id="{AEDA70B5-C1EB-AEEE-BA34-09762B57F613}"/>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grpSp>
        <p:nvGrpSpPr>
          <p:cNvPr id="13" name="Group 11">
            <a:extLst>
              <a:ext uri="{FF2B5EF4-FFF2-40B4-BE49-F238E27FC236}">
                <a16:creationId xmlns:a16="http://schemas.microsoft.com/office/drawing/2014/main" id="{45B612E7-861A-EAAE-7228-141B1276CEAA}"/>
              </a:ext>
            </a:extLst>
          </p:cNvPr>
          <p:cNvGrpSpPr/>
          <p:nvPr/>
        </p:nvGrpSpPr>
        <p:grpSpPr>
          <a:xfrm>
            <a:off x="16306800" y="8433629"/>
            <a:ext cx="6346341" cy="3706742"/>
            <a:chOff x="0" y="0"/>
            <a:chExt cx="9197614" cy="5372100"/>
          </a:xfrm>
        </p:grpSpPr>
        <p:sp>
          <p:nvSpPr>
            <p:cNvPr id="14" name="Freeform 12">
              <a:extLst>
                <a:ext uri="{FF2B5EF4-FFF2-40B4-BE49-F238E27FC236}">
                  <a16:creationId xmlns:a16="http://schemas.microsoft.com/office/drawing/2014/main" id="{B28EBF8F-336B-C750-6BF8-4742366D70A7}"/>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
        <p:nvSpPr>
          <p:cNvPr id="10" name="TextBox 12">
            <a:extLst>
              <a:ext uri="{FF2B5EF4-FFF2-40B4-BE49-F238E27FC236}">
                <a16:creationId xmlns:a16="http://schemas.microsoft.com/office/drawing/2014/main" id="{F8BAFB95-3F1B-D651-BC1D-C849251C346E}"/>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15" name="TextBox 7">
            <a:extLst>
              <a:ext uri="{FF2B5EF4-FFF2-40B4-BE49-F238E27FC236}">
                <a16:creationId xmlns:a16="http://schemas.microsoft.com/office/drawing/2014/main" id="{90F07F83-28CE-5C72-3EA2-DE50391EB80F}"/>
              </a:ext>
            </a:extLst>
          </p:cNvPr>
          <p:cNvSpPr txBox="1"/>
          <p:nvPr/>
        </p:nvSpPr>
        <p:spPr>
          <a:xfrm>
            <a:off x="5160499" y="9157820"/>
            <a:ext cx="2198808"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16" name="TextBox 7">
            <a:extLst>
              <a:ext uri="{FF2B5EF4-FFF2-40B4-BE49-F238E27FC236}">
                <a16:creationId xmlns:a16="http://schemas.microsoft.com/office/drawing/2014/main" id="{D2055DF9-FA74-6094-0F52-EE44071075B6}"/>
              </a:ext>
            </a:extLst>
          </p:cNvPr>
          <p:cNvSpPr txBox="1"/>
          <p:nvPr/>
        </p:nvSpPr>
        <p:spPr>
          <a:xfrm>
            <a:off x="8360899" y="9163912"/>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17" name="Straight Connector 16">
            <a:extLst>
              <a:ext uri="{FF2B5EF4-FFF2-40B4-BE49-F238E27FC236}">
                <a16:creationId xmlns:a16="http://schemas.microsoft.com/office/drawing/2014/main" id="{B83A67E8-1EC8-AD41-8344-C0112DF438FC}"/>
              </a:ext>
            </a:extLst>
          </p:cNvPr>
          <p:cNvCxnSpPr>
            <a:cxnSpLocks/>
            <a:endCxn id="34"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7">
            <a:extLst>
              <a:ext uri="{FF2B5EF4-FFF2-40B4-BE49-F238E27FC236}">
                <a16:creationId xmlns:a16="http://schemas.microsoft.com/office/drawing/2014/main" id="{18F7E241-713D-4570-5314-D9A7E6594DAA}"/>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19" name="TextBox 7">
            <a:extLst>
              <a:ext uri="{FF2B5EF4-FFF2-40B4-BE49-F238E27FC236}">
                <a16:creationId xmlns:a16="http://schemas.microsoft.com/office/drawing/2014/main" id="{356525AB-327A-FEBB-3803-C53E48396BA3}"/>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20" name="Group 19">
            <a:extLst>
              <a:ext uri="{FF2B5EF4-FFF2-40B4-BE49-F238E27FC236}">
                <a16:creationId xmlns:a16="http://schemas.microsoft.com/office/drawing/2014/main" id="{90E0BE61-E25A-941B-FDCD-98B7B35BE499}"/>
              </a:ext>
            </a:extLst>
          </p:cNvPr>
          <p:cNvGrpSpPr/>
          <p:nvPr/>
        </p:nvGrpSpPr>
        <p:grpSpPr>
          <a:xfrm>
            <a:off x="3031627" y="9501930"/>
            <a:ext cx="697008" cy="718420"/>
            <a:chOff x="1073426" y="8081531"/>
            <a:chExt cx="697008" cy="718420"/>
          </a:xfrm>
        </p:grpSpPr>
        <p:sp>
          <p:nvSpPr>
            <p:cNvPr id="21" name="Oval 20">
              <a:extLst>
                <a:ext uri="{FF2B5EF4-FFF2-40B4-BE49-F238E27FC236}">
                  <a16:creationId xmlns:a16="http://schemas.microsoft.com/office/drawing/2014/main" id="{763E32DA-6980-93BE-CE0E-64802046A0B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8C6295-3D58-BC1F-B399-E282B835941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632B161-226C-963F-1D38-EE519BD3FA13}"/>
              </a:ext>
            </a:extLst>
          </p:cNvPr>
          <p:cNvSpPr txBox="1"/>
          <p:nvPr/>
        </p:nvSpPr>
        <p:spPr>
          <a:xfrm>
            <a:off x="3168763" y="9685995"/>
            <a:ext cx="474183" cy="369332"/>
          </a:xfrm>
          <a:prstGeom prst="rect">
            <a:avLst/>
          </a:prstGeom>
          <a:noFill/>
        </p:spPr>
        <p:txBody>
          <a:bodyPr wrap="square" rtlCol="0">
            <a:spAutoFit/>
          </a:bodyPr>
          <a:lstStyle/>
          <a:p>
            <a:r>
              <a:rPr lang="en-US" b="1">
                <a:solidFill>
                  <a:schemeClr val="bg1"/>
                </a:solidFill>
              </a:rPr>
              <a:t>6%</a:t>
            </a:r>
          </a:p>
        </p:txBody>
      </p:sp>
      <p:grpSp>
        <p:nvGrpSpPr>
          <p:cNvPr id="24" name="Group 23">
            <a:extLst>
              <a:ext uri="{FF2B5EF4-FFF2-40B4-BE49-F238E27FC236}">
                <a16:creationId xmlns:a16="http://schemas.microsoft.com/office/drawing/2014/main" id="{8633B1E2-5BED-714B-5344-AC346DC1AEE7}"/>
              </a:ext>
            </a:extLst>
          </p:cNvPr>
          <p:cNvGrpSpPr/>
          <p:nvPr/>
        </p:nvGrpSpPr>
        <p:grpSpPr>
          <a:xfrm>
            <a:off x="6117636" y="9689807"/>
            <a:ext cx="337134" cy="361709"/>
            <a:chOff x="1073426" y="8081531"/>
            <a:chExt cx="697008" cy="718420"/>
          </a:xfrm>
        </p:grpSpPr>
        <p:sp>
          <p:nvSpPr>
            <p:cNvPr id="25" name="Oval 24">
              <a:extLst>
                <a:ext uri="{FF2B5EF4-FFF2-40B4-BE49-F238E27FC236}">
                  <a16:creationId xmlns:a16="http://schemas.microsoft.com/office/drawing/2014/main" id="{C57C329D-1EFE-6E4F-14D1-BB50F0E5801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45198F-B4AD-A74A-8ED9-9311CF6596D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79A8D9DE-A7B8-450F-1E6B-8D1B03EE1A05}"/>
              </a:ext>
            </a:extLst>
          </p:cNvPr>
          <p:cNvGrpSpPr/>
          <p:nvPr/>
        </p:nvGrpSpPr>
        <p:grpSpPr>
          <a:xfrm>
            <a:off x="9117203" y="9689807"/>
            <a:ext cx="337134" cy="361709"/>
            <a:chOff x="1073426" y="8081531"/>
            <a:chExt cx="697008" cy="718420"/>
          </a:xfrm>
        </p:grpSpPr>
        <p:sp>
          <p:nvSpPr>
            <p:cNvPr id="28" name="Oval 27">
              <a:extLst>
                <a:ext uri="{FF2B5EF4-FFF2-40B4-BE49-F238E27FC236}">
                  <a16:creationId xmlns:a16="http://schemas.microsoft.com/office/drawing/2014/main" id="{3360303D-4E44-3DE5-6321-29206899DE6F}"/>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13EA04C-7A14-33AE-7657-1F198041D41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6CC7143-4A18-01C6-F02A-C27997C84CC5}"/>
              </a:ext>
            </a:extLst>
          </p:cNvPr>
          <p:cNvGrpSpPr/>
          <p:nvPr/>
        </p:nvGrpSpPr>
        <p:grpSpPr>
          <a:xfrm>
            <a:off x="11986165" y="9703472"/>
            <a:ext cx="337134" cy="361709"/>
            <a:chOff x="1073426" y="8081531"/>
            <a:chExt cx="697008" cy="718420"/>
          </a:xfrm>
        </p:grpSpPr>
        <p:sp>
          <p:nvSpPr>
            <p:cNvPr id="31" name="Oval 30">
              <a:extLst>
                <a:ext uri="{FF2B5EF4-FFF2-40B4-BE49-F238E27FC236}">
                  <a16:creationId xmlns:a16="http://schemas.microsoft.com/office/drawing/2014/main" id="{42C29DCD-4C23-1A7F-E37F-F8907DF24ED3}"/>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60E69-A25A-E6BF-4CAA-E04BA1FC116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A689C8F-C6F5-B30B-ECC0-EA2F40C5B6FA}"/>
              </a:ext>
            </a:extLst>
          </p:cNvPr>
          <p:cNvGrpSpPr/>
          <p:nvPr/>
        </p:nvGrpSpPr>
        <p:grpSpPr>
          <a:xfrm>
            <a:off x="14576965" y="9689807"/>
            <a:ext cx="337134" cy="361709"/>
            <a:chOff x="1073426" y="8081531"/>
            <a:chExt cx="697008" cy="718420"/>
          </a:xfrm>
        </p:grpSpPr>
        <p:sp>
          <p:nvSpPr>
            <p:cNvPr id="34" name="Oval 33">
              <a:extLst>
                <a:ext uri="{FF2B5EF4-FFF2-40B4-BE49-F238E27FC236}">
                  <a16:creationId xmlns:a16="http://schemas.microsoft.com/office/drawing/2014/main" id="{5918ADD9-CAAC-CAAF-BCD5-62002680280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167A146-01C8-CB50-D7A3-CD871708023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7">
            <a:extLst>
              <a:ext uri="{FF2B5EF4-FFF2-40B4-BE49-F238E27FC236}">
                <a16:creationId xmlns:a16="http://schemas.microsoft.com/office/drawing/2014/main" id="{663DD9B7-8B27-C10D-7654-DF524E73E47D}"/>
              </a:ext>
            </a:extLst>
          </p:cNvPr>
          <p:cNvSpPr txBox="1"/>
          <p:nvPr/>
        </p:nvSpPr>
        <p:spPr>
          <a:xfrm>
            <a:off x="2362200" y="8724900"/>
            <a:ext cx="2035860" cy="616836"/>
          </a:xfrm>
          <a:prstGeom prst="rect">
            <a:avLst/>
          </a:prstGeom>
        </p:spPr>
        <p:txBody>
          <a:bodyPr wrap="square" lIns="0" tIns="0" rIns="0" bIns="0" rtlCol="0" anchor="t">
            <a:spAutoFit/>
          </a:bodyPr>
          <a:lstStyle/>
          <a:p>
            <a:pPr algn="ctr">
              <a:lnSpc>
                <a:spcPts val="5797"/>
              </a:lnSpc>
            </a:pPr>
            <a:r>
              <a:rPr lang="en-US" sz="1600" b="1">
                <a:solidFill>
                  <a:srgbClr val="2154C5"/>
                </a:solidFill>
                <a:latin typeface="Open Sauce Bol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0" y="9700628"/>
            <a:ext cx="18395101" cy="0"/>
          </a:xfrm>
          <a:prstGeom prst="line">
            <a:avLst/>
          </a:prstGeom>
          <a:ln w="38100" cap="flat">
            <a:solidFill>
              <a:srgbClr val="FFFFFF"/>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sp>
      <p:sp>
        <p:nvSpPr>
          <p:cNvPr id="5" name="TextBox 5"/>
          <p:cNvSpPr txBox="1"/>
          <p:nvPr/>
        </p:nvSpPr>
        <p:spPr>
          <a:xfrm>
            <a:off x="1219200" y="876300"/>
            <a:ext cx="9568716" cy="1976951"/>
          </a:xfrm>
          <a:prstGeom prst="rect">
            <a:avLst/>
          </a:prstGeom>
        </p:spPr>
        <p:txBody>
          <a:bodyPr wrap="square" lIns="0" tIns="0" rIns="0" bIns="0" rtlCol="0" anchor="t">
            <a:spAutoFit/>
          </a:bodyPr>
          <a:lstStyle/>
          <a:p>
            <a:pPr>
              <a:lnSpc>
                <a:spcPts val="17470"/>
              </a:lnSpc>
            </a:pPr>
            <a:r>
              <a:rPr lang="en-US" sz="8800">
                <a:solidFill>
                  <a:srgbClr val="FFFFFF"/>
                </a:solidFill>
                <a:latin typeface="Montserrat Semi-Bold Bold"/>
              </a:rPr>
              <a:t>Conclusion</a:t>
            </a:r>
            <a:endParaRPr lang="en-US" sz="8800">
              <a:cs typeface="Calibri"/>
            </a:endParaRPr>
          </a:p>
        </p:txBody>
      </p:sp>
      <p:sp>
        <p:nvSpPr>
          <p:cNvPr id="7" name="TextBox 7"/>
          <p:cNvSpPr txBox="1"/>
          <p:nvPr/>
        </p:nvSpPr>
        <p:spPr>
          <a:xfrm>
            <a:off x="1905000" y="3714863"/>
            <a:ext cx="7821053" cy="3158750"/>
          </a:xfrm>
          <a:prstGeom prst="rect">
            <a:avLst/>
          </a:prstGeom>
        </p:spPr>
        <p:txBody>
          <a:bodyPr wrap="square" lIns="0" tIns="0" rIns="0" bIns="0" rtlCol="0" anchor="t">
            <a:spAutoFit/>
          </a:bodyPr>
          <a:lstStyle/>
          <a:p>
            <a:pPr>
              <a:lnSpc>
                <a:spcPct val="150000"/>
              </a:lnSpc>
              <a:spcBef>
                <a:spcPct val="0"/>
              </a:spcBef>
            </a:pPr>
            <a:r>
              <a:rPr lang="en-US" sz="2800">
                <a:solidFill>
                  <a:srgbClr val="FFFFFF"/>
                </a:solidFill>
                <a:latin typeface="Montserrat" pitchFamily="2" charset="77"/>
              </a:rPr>
              <a:t>Data Cleaning</a:t>
            </a:r>
          </a:p>
          <a:p>
            <a:pPr>
              <a:lnSpc>
                <a:spcPct val="150000"/>
              </a:lnSpc>
              <a:spcBef>
                <a:spcPct val="0"/>
              </a:spcBef>
            </a:pPr>
            <a:r>
              <a:rPr lang="en-US" sz="2800">
                <a:solidFill>
                  <a:srgbClr val="FFFFFF"/>
                </a:solidFill>
                <a:latin typeface="Montserrat" pitchFamily="2" charset="77"/>
              </a:rPr>
              <a:t>Data Process</a:t>
            </a:r>
          </a:p>
          <a:p>
            <a:pPr>
              <a:lnSpc>
                <a:spcPct val="150000"/>
              </a:lnSpc>
              <a:spcBef>
                <a:spcPct val="0"/>
              </a:spcBef>
            </a:pPr>
            <a:r>
              <a:rPr lang="en-US" sz="2800">
                <a:solidFill>
                  <a:srgbClr val="FFFFFF"/>
                </a:solidFill>
                <a:latin typeface="Montserrat" pitchFamily="2" charset="77"/>
              </a:rPr>
              <a:t>Linear Regression</a:t>
            </a:r>
          </a:p>
          <a:p>
            <a:pPr>
              <a:lnSpc>
                <a:spcPct val="150000"/>
              </a:lnSpc>
              <a:spcBef>
                <a:spcPct val="0"/>
              </a:spcBef>
            </a:pPr>
            <a:r>
              <a:rPr lang="en-US" sz="2800">
                <a:solidFill>
                  <a:srgbClr val="FFFFFF"/>
                </a:solidFill>
                <a:latin typeface="Montserrat" pitchFamily="2" charset="77"/>
              </a:rPr>
              <a:t>Product Strategy</a:t>
            </a:r>
          </a:p>
          <a:p>
            <a:pPr>
              <a:lnSpc>
                <a:spcPct val="150000"/>
              </a:lnSpc>
              <a:spcBef>
                <a:spcPct val="0"/>
              </a:spcBef>
            </a:pPr>
            <a:r>
              <a:rPr lang="en-US" sz="2800">
                <a:solidFill>
                  <a:srgbClr val="FFFFFF"/>
                </a:solidFill>
                <a:latin typeface="Montserrat" pitchFamily="2" charset="77"/>
              </a:rPr>
              <a:t>Performance Evaluation</a:t>
            </a:r>
          </a:p>
        </p:txBody>
      </p:sp>
      <p:sp>
        <p:nvSpPr>
          <p:cNvPr id="16" name="TextBox 7">
            <a:extLst>
              <a:ext uri="{FF2B5EF4-FFF2-40B4-BE49-F238E27FC236}">
                <a16:creationId xmlns:a16="http://schemas.microsoft.com/office/drawing/2014/main" id="{EC8425B7-BF09-529F-AB5F-AFC47F184062}"/>
              </a:ext>
            </a:extLst>
          </p:cNvPr>
          <p:cNvSpPr txBox="1"/>
          <p:nvPr/>
        </p:nvSpPr>
        <p:spPr>
          <a:xfrm>
            <a:off x="8915400" y="3649486"/>
            <a:ext cx="8577941" cy="1399486"/>
          </a:xfrm>
          <a:prstGeom prst="rect">
            <a:avLst/>
          </a:prstGeom>
        </p:spPr>
        <p:txBody>
          <a:bodyPr wrap="square" lIns="0" tIns="0" rIns="0" bIns="0" rtlCol="0" anchor="t">
            <a:spAutoFit/>
          </a:bodyPr>
          <a:lstStyle/>
          <a:p>
            <a:pPr>
              <a:lnSpc>
                <a:spcPct val="150000"/>
              </a:lnSpc>
              <a:spcBef>
                <a:spcPct val="0"/>
              </a:spcBef>
            </a:pPr>
            <a:r>
              <a:rPr lang="en-US" sz="3200">
                <a:solidFill>
                  <a:srgbClr val="FFFFFF"/>
                </a:solidFill>
                <a:latin typeface="Montserrat" pitchFamily="2" charset="77"/>
              </a:rPr>
              <a:t>A tool continuously offers strategy for a 7-day prediction is developed!</a:t>
            </a:r>
            <a:endParaRPr lang="en-US" sz="3200" b="1">
              <a:cs typeface="Calibri"/>
            </a:endParaRPr>
          </a:p>
        </p:txBody>
      </p:sp>
      <p:sp>
        <p:nvSpPr>
          <p:cNvPr id="6" name="TextBox 12">
            <a:extLst>
              <a:ext uri="{FF2B5EF4-FFF2-40B4-BE49-F238E27FC236}">
                <a16:creationId xmlns:a16="http://schemas.microsoft.com/office/drawing/2014/main" id="{AEDA02CD-135E-47F0-ECBD-8057770CA5CD}"/>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chemeClr val="bg1"/>
                </a:solidFill>
                <a:latin typeface="Montserrat Classic"/>
              </a:rPr>
              <a:t>Lohas</a:t>
            </a:r>
            <a:r>
              <a:rPr lang="en-US" sz="1656">
                <a:solidFill>
                  <a:schemeClr val="bg1"/>
                </a:solidFill>
                <a:latin typeface="Montserrat Classic"/>
              </a:rPr>
              <a:t> Park FinTech Consulting </a:t>
            </a:r>
          </a:p>
        </p:txBody>
      </p:sp>
      <p:sp>
        <p:nvSpPr>
          <p:cNvPr id="9" name="文本框 8">
            <a:extLst>
              <a:ext uri="{FF2B5EF4-FFF2-40B4-BE49-F238E27FC236}">
                <a16:creationId xmlns:a16="http://schemas.microsoft.com/office/drawing/2014/main" id="{407C6662-6E9F-53C8-4C51-0BA3ECC10C3F}"/>
              </a:ext>
            </a:extLst>
          </p:cNvPr>
          <p:cNvSpPr txBox="1"/>
          <p:nvPr/>
        </p:nvSpPr>
        <p:spPr>
          <a:xfrm>
            <a:off x="4142587" y="8219144"/>
            <a:ext cx="10338086" cy="523220"/>
          </a:xfrm>
          <a:prstGeom prst="rect">
            <a:avLst/>
          </a:prstGeom>
          <a:noFill/>
        </p:spPr>
        <p:txBody>
          <a:bodyPr wrap="none" rtlCol="0">
            <a:spAutoFit/>
          </a:bodyPr>
          <a:lstStyle/>
          <a:p>
            <a:r>
              <a:rPr lang="en-US" altLang="zh-CN" sz="2800">
                <a:solidFill>
                  <a:srgbClr val="FFFFFF"/>
                </a:solidFill>
                <a:latin typeface="Montserrat" pitchFamily="2" charset="77"/>
              </a:rPr>
              <a:t>Some</a:t>
            </a:r>
            <a:r>
              <a:rPr kumimoji="1" lang="en-US" altLang="zh-CN" sz="2800">
                <a:solidFill>
                  <a:srgbClr val="FFFFFF"/>
                </a:solidFill>
                <a:latin typeface="Montserrat" pitchFamily="2" charset="77"/>
              </a:rPr>
              <a:t> </a:t>
            </a:r>
            <a:r>
              <a:rPr lang="en-US" altLang="zh-CN" sz="2800">
                <a:solidFill>
                  <a:srgbClr val="FFFFFF"/>
                </a:solidFill>
                <a:latin typeface="Montserrat" pitchFamily="2" charset="77"/>
              </a:rPr>
              <a:t>other methods? Machine Learning? More factors?</a:t>
            </a:r>
            <a:endParaRPr lang="zh-CN" altLang="en-US" sz="2800">
              <a:solidFill>
                <a:srgbClr val="FFFFFF"/>
              </a:solidFill>
              <a:latin typeface="Montserrat" pitchFamily="2" charset="77"/>
            </a:endParaRPr>
          </a:p>
        </p:txBody>
      </p:sp>
      <p:pic>
        <p:nvPicPr>
          <p:cNvPr id="12" name="Picture 4">
            <a:extLst>
              <a:ext uri="{FF2B5EF4-FFF2-40B4-BE49-F238E27FC236}">
                <a16:creationId xmlns:a16="http://schemas.microsoft.com/office/drawing/2014/main" id="{EC6E7C31-B376-2457-2AB8-5F6F41C2FDAC}"/>
              </a:ext>
            </a:extLst>
          </p:cNvPr>
          <p:cNvPicPr>
            <a:picLocks noChangeAspect="1"/>
          </p:cNvPicPr>
          <p:nvPr/>
        </p:nvPicPr>
        <p:blipFill>
          <a:blip r:embed="rId3"/>
          <a:srcRect/>
          <a:stretch>
            <a:fillRect/>
          </a:stretch>
        </p:blipFill>
        <p:spPr>
          <a:xfrm>
            <a:off x="10972800" y="5124119"/>
            <a:ext cx="3896164" cy="3158750"/>
          </a:xfrm>
          <a:prstGeom prst="rect">
            <a:avLst/>
          </a:prstGeom>
        </p:spPr>
      </p:pic>
      <p:grpSp>
        <p:nvGrpSpPr>
          <p:cNvPr id="13" name="Group 11">
            <a:extLst>
              <a:ext uri="{FF2B5EF4-FFF2-40B4-BE49-F238E27FC236}">
                <a16:creationId xmlns:a16="http://schemas.microsoft.com/office/drawing/2014/main" id="{96AE51BF-D49A-08B0-1AA9-D45D3910043D}"/>
              </a:ext>
            </a:extLst>
          </p:cNvPr>
          <p:cNvGrpSpPr/>
          <p:nvPr/>
        </p:nvGrpSpPr>
        <p:grpSpPr>
          <a:xfrm>
            <a:off x="-2189286" y="7865692"/>
            <a:ext cx="6346341" cy="3706742"/>
            <a:chOff x="0" y="0"/>
            <a:chExt cx="9197614" cy="5372100"/>
          </a:xfrm>
        </p:grpSpPr>
        <p:sp>
          <p:nvSpPr>
            <p:cNvPr id="14" name="Freeform 12">
              <a:extLst>
                <a:ext uri="{FF2B5EF4-FFF2-40B4-BE49-F238E27FC236}">
                  <a16:creationId xmlns:a16="http://schemas.microsoft.com/office/drawing/2014/main" id="{1C4AD501-3191-F963-B2D1-36D70354F456}"/>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grpSp>
        <p:nvGrpSpPr>
          <p:cNvPr id="17" name="Group 13">
            <a:extLst>
              <a:ext uri="{FF2B5EF4-FFF2-40B4-BE49-F238E27FC236}">
                <a16:creationId xmlns:a16="http://schemas.microsoft.com/office/drawing/2014/main" id="{EA8AC4BA-7919-039C-BBF5-FA1ABA822F7E}"/>
              </a:ext>
            </a:extLst>
          </p:cNvPr>
          <p:cNvGrpSpPr/>
          <p:nvPr/>
        </p:nvGrpSpPr>
        <p:grpSpPr>
          <a:xfrm>
            <a:off x="-4038600" y="6789412"/>
            <a:ext cx="6346341" cy="3706742"/>
            <a:chOff x="0" y="0"/>
            <a:chExt cx="9197614" cy="5372100"/>
          </a:xfrm>
        </p:grpSpPr>
        <p:sp>
          <p:nvSpPr>
            <p:cNvPr id="18" name="Freeform 14">
              <a:extLst>
                <a:ext uri="{FF2B5EF4-FFF2-40B4-BE49-F238E27FC236}">
                  <a16:creationId xmlns:a16="http://schemas.microsoft.com/office/drawing/2014/main" id="{3E8A8FB9-0B46-B7E6-BF16-B7FE39ABE36E}"/>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36528B">
                <a:alpha val="67843"/>
              </a:srgbClr>
            </a:solidFill>
          </p:spPr>
        </p:sp>
      </p:grpSp>
      <p:sp>
        <p:nvSpPr>
          <p:cNvPr id="19" name="TextBox 27">
            <a:extLst>
              <a:ext uri="{FF2B5EF4-FFF2-40B4-BE49-F238E27FC236}">
                <a16:creationId xmlns:a16="http://schemas.microsoft.com/office/drawing/2014/main" id="{B05784B7-8AF5-D3C6-F903-C1BA9E2986A9}"/>
              </a:ext>
            </a:extLst>
          </p:cNvPr>
          <p:cNvSpPr txBox="1"/>
          <p:nvPr/>
        </p:nvSpPr>
        <p:spPr>
          <a:xfrm>
            <a:off x="23004052" y="6803494"/>
            <a:ext cx="552587" cy="201530"/>
          </a:xfrm>
          <a:prstGeom prst="rect">
            <a:avLst/>
          </a:prstGeom>
        </p:spPr>
        <p:txBody>
          <a:bodyPr lIns="0" tIns="0" rIns="0" bIns="0" rtlCol="0" anchor="t">
            <a:spAutoFit/>
          </a:bodyPr>
          <a:lstStyle/>
          <a:p>
            <a:pPr algn="ctr">
              <a:lnSpc>
                <a:spcPts val="1679"/>
              </a:lnSpc>
            </a:pPr>
            <a:r>
              <a:rPr lang="en-US" sz="1200">
                <a:solidFill>
                  <a:srgbClr val="FFFFFF"/>
                </a:solidFill>
                <a:latin typeface="Montserrat Semi-Bold Bold"/>
              </a:rPr>
              <a:t>CBO</a:t>
            </a:r>
          </a:p>
        </p:txBody>
      </p:sp>
      <p:sp>
        <p:nvSpPr>
          <p:cNvPr id="20" name="TextBox 31">
            <a:extLst>
              <a:ext uri="{FF2B5EF4-FFF2-40B4-BE49-F238E27FC236}">
                <a16:creationId xmlns:a16="http://schemas.microsoft.com/office/drawing/2014/main" id="{9A5848E2-205E-CD78-3C2D-90277F5DBD2C}"/>
              </a:ext>
            </a:extLst>
          </p:cNvPr>
          <p:cNvSpPr txBox="1"/>
          <p:nvPr/>
        </p:nvSpPr>
        <p:spPr>
          <a:xfrm>
            <a:off x="20060440" y="8785022"/>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Tyffy Tang</a:t>
            </a:r>
          </a:p>
        </p:txBody>
      </p:sp>
      <p:sp>
        <p:nvSpPr>
          <p:cNvPr id="21" name="TextBox 31">
            <a:extLst>
              <a:ext uri="{FF2B5EF4-FFF2-40B4-BE49-F238E27FC236}">
                <a16:creationId xmlns:a16="http://schemas.microsoft.com/office/drawing/2014/main" id="{B30DA98E-55AF-0F4C-CCE1-8F4799A77FF3}"/>
              </a:ext>
            </a:extLst>
          </p:cNvPr>
          <p:cNvSpPr txBox="1"/>
          <p:nvPr/>
        </p:nvSpPr>
        <p:spPr>
          <a:xfrm>
            <a:off x="22859693" y="8823487"/>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Yvette Wang</a:t>
            </a:r>
          </a:p>
        </p:txBody>
      </p:sp>
      <p:pic>
        <p:nvPicPr>
          <p:cNvPr id="22" name="Picture 21" descr="A picture containing text, orange&#10;&#10;Description automatically generated">
            <a:extLst>
              <a:ext uri="{FF2B5EF4-FFF2-40B4-BE49-F238E27FC236}">
                <a16:creationId xmlns:a16="http://schemas.microsoft.com/office/drawing/2014/main" id="{2160F97D-6716-013A-0714-C25362556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2243" y="5951948"/>
            <a:ext cx="2692010" cy="2807358"/>
          </a:xfrm>
          <a:prstGeom prst="rect">
            <a:avLst/>
          </a:prstGeom>
        </p:spPr>
      </p:pic>
      <p:pic>
        <p:nvPicPr>
          <p:cNvPr id="23" name="图片 5">
            <a:extLst>
              <a:ext uri="{FF2B5EF4-FFF2-40B4-BE49-F238E27FC236}">
                <a16:creationId xmlns:a16="http://schemas.microsoft.com/office/drawing/2014/main" id="{410A76F4-4913-EB75-2652-0057BA5657A8}"/>
              </a:ext>
            </a:extLst>
          </p:cNvPr>
          <p:cNvPicPr>
            <a:picLocks noChangeAspect="1"/>
          </p:cNvPicPr>
          <p:nvPr/>
        </p:nvPicPr>
        <p:blipFill>
          <a:blip r:embed="rId5"/>
          <a:stretch>
            <a:fillRect/>
          </a:stretch>
        </p:blipFill>
        <p:spPr>
          <a:xfrm>
            <a:off x="19431000" y="5981700"/>
            <a:ext cx="2746321" cy="2746321"/>
          </a:xfrm>
          <a:prstGeom prst="rect">
            <a:avLst/>
          </a:prstGeom>
        </p:spPr>
      </p:pic>
      <p:sp>
        <p:nvSpPr>
          <p:cNvPr id="24" name="TextBox 18">
            <a:extLst>
              <a:ext uri="{FF2B5EF4-FFF2-40B4-BE49-F238E27FC236}">
                <a16:creationId xmlns:a16="http://schemas.microsoft.com/office/drawing/2014/main" id="{6F09F1CF-B89E-9143-4C4B-64ED11D7459A}"/>
              </a:ext>
            </a:extLst>
          </p:cNvPr>
          <p:cNvSpPr txBox="1"/>
          <p:nvPr/>
        </p:nvSpPr>
        <p:spPr>
          <a:xfrm>
            <a:off x="-5801378" y="6603683"/>
            <a:ext cx="660346" cy="201530"/>
          </a:xfrm>
          <a:prstGeom prst="rect">
            <a:avLst/>
          </a:prstGeom>
        </p:spPr>
        <p:txBody>
          <a:bodyPr wrap="square" lIns="0" tIns="0" rIns="0" bIns="0" rtlCol="0" anchor="t">
            <a:spAutoFit/>
          </a:bodyPr>
          <a:lstStyle/>
          <a:p>
            <a:pPr algn="ctr">
              <a:lnSpc>
                <a:spcPts val="1679"/>
              </a:lnSpc>
            </a:pPr>
            <a:r>
              <a:rPr lang="en-US" sz="1200">
                <a:solidFill>
                  <a:srgbClr val="FFFFFF"/>
                </a:solidFill>
                <a:latin typeface="Montserrat Semi-Bold Bold"/>
              </a:rPr>
              <a:t>CEO</a:t>
            </a:r>
          </a:p>
        </p:txBody>
      </p:sp>
      <p:sp>
        <p:nvSpPr>
          <p:cNvPr id="25" name="文本框 51">
            <a:extLst>
              <a:ext uri="{FF2B5EF4-FFF2-40B4-BE49-F238E27FC236}">
                <a16:creationId xmlns:a16="http://schemas.microsoft.com/office/drawing/2014/main" id="{7A205085-D882-4F69-E58C-9E0F4A2569E1}"/>
              </a:ext>
            </a:extLst>
          </p:cNvPr>
          <p:cNvSpPr txBox="1"/>
          <p:nvPr/>
        </p:nvSpPr>
        <p:spPr>
          <a:xfrm>
            <a:off x="-5506889" y="6996716"/>
            <a:ext cx="202606" cy="418980"/>
          </a:xfrm>
          <a:prstGeom prst="rect">
            <a:avLst/>
          </a:prstGeom>
          <a:noFill/>
        </p:spPr>
        <p:txBody>
          <a:bodyPr wrap="square" rtlCol="0">
            <a:spAutoFit/>
          </a:bodyPr>
          <a:lstStyle/>
          <a:p>
            <a:endParaRPr kumimoji="1" lang="zh-CN" altLang="en-US"/>
          </a:p>
        </p:txBody>
      </p:sp>
      <p:sp>
        <p:nvSpPr>
          <p:cNvPr id="26" name="TextBox 31">
            <a:extLst>
              <a:ext uri="{FF2B5EF4-FFF2-40B4-BE49-F238E27FC236}">
                <a16:creationId xmlns:a16="http://schemas.microsoft.com/office/drawing/2014/main" id="{3EA1FF4C-F8BB-EFA5-1E40-6118CFDBD1EE}"/>
              </a:ext>
            </a:extLst>
          </p:cNvPr>
          <p:cNvSpPr txBox="1"/>
          <p:nvPr/>
        </p:nvSpPr>
        <p:spPr>
          <a:xfrm>
            <a:off x="-8318279" y="8561377"/>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Ivy Zhang</a:t>
            </a:r>
          </a:p>
        </p:txBody>
      </p:sp>
      <p:pic>
        <p:nvPicPr>
          <p:cNvPr id="27" name="Picture 26">
            <a:extLst>
              <a:ext uri="{FF2B5EF4-FFF2-40B4-BE49-F238E27FC236}">
                <a16:creationId xmlns:a16="http://schemas.microsoft.com/office/drawing/2014/main" id="{71401CD7-791D-8B54-3C47-1CAD80486C9C}"/>
              </a:ext>
            </a:extLst>
          </p:cNvPr>
          <p:cNvPicPr>
            <a:picLocks noChangeAspect="1"/>
          </p:cNvPicPr>
          <p:nvPr/>
        </p:nvPicPr>
        <p:blipFill>
          <a:blip r:embed="rId6"/>
          <a:stretch>
            <a:fillRect/>
          </a:stretch>
        </p:blipFill>
        <p:spPr>
          <a:xfrm>
            <a:off x="-8993348" y="5836201"/>
            <a:ext cx="2804666" cy="2735353"/>
          </a:xfrm>
          <a:prstGeom prst="rect">
            <a:avLst/>
          </a:prstGeom>
        </p:spPr>
      </p:pic>
      <p:pic>
        <p:nvPicPr>
          <p:cNvPr id="28" name="Picture 27">
            <a:extLst>
              <a:ext uri="{FF2B5EF4-FFF2-40B4-BE49-F238E27FC236}">
                <a16:creationId xmlns:a16="http://schemas.microsoft.com/office/drawing/2014/main" id="{4D0F2E99-6BB4-92FC-A702-66836485105B}"/>
              </a:ext>
            </a:extLst>
          </p:cNvPr>
          <p:cNvPicPr>
            <a:picLocks noChangeAspect="1"/>
          </p:cNvPicPr>
          <p:nvPr/>
        </p:nvPicPr>
        <p:blipFill>
          <a:blip r:embed="rId7"/>
          <a:stretch>
            <a:fillRect/>
          </a:stretch>
        </p:blipFill>
        <p:spPr>
          <a:xfrm>
            <a:off x="-5910164" y="5836201"/>
            <a:ext cx="2692009" cy="2723467"/>
          </a:xfrm>
          <a:prstGeom prst="rect">
            <a:avLst/>
          </a:prstGeom>
        </p:spPr>
      </p:pic>
    </p:spTree>
    <p:extLst>
      <p:ext uri="{BB962C8B-B14F-4D97-AF65-F5344CB8AC3E}">
        <p14:creationId xmlns:p14="http://schemas.microsoft.com/office/powerpoint/2010/main" val="178920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sp>
        <p:nvSpPr>
          <p:cNvPr id="2" name="AutoShape 2"/>
          <p:cNvSpPr/>
          <p:nvPr/>
        </p:nvSpPr>
        <p:spPr>
          <a:xfrm>
            <a:off x="0" y="9700628"/>
            <a:ext cx="18395101" cy="0"/>
          </a:xfrm>
          <a:prstGeom prst="line">
            <a:avLst/>
          </a:prstGeom>
          <a:ln w="38100" cap="flat">
            <a:solidFill>
              <a:srgbClr val="2254C5"/>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14" name="TextBox 14"/>
          <p:cNvSpPr txBox="1"/>
          <p:nvPr/>
        </p:nvSpPr>
        <p:spPr>
          <a:xfrm>
            <a:off x="1335202" y="2135724"/>
            <a:ext cx="9596764" cy="1173174"/>
          </a:xfrm>
          <a:prstGeom prst="rect">
            <a:avLst/>
          </a:prstGeom>
        </p:spPr>
        <p:txBody>
          <a:bodyPr lIns="0" tIns="0" rIns="0" bIns="0" rtlCol="0" anchor="t">
            <a:spAutoFit/>
          </a:bodyPr>
          <a:lstStyle/>
          <a:p>
            <a:pPr>
              <a:lnSpc>
                <a:spcPts val="9609"/>
              </a:lnSpc>
            </a:pPr>
            <a:r>
              <a:rPr lang="en-US" sz="6863">
                <a:solidFill>
                  <a:srgbClr val="2254C5"/>
                </a:solidFill>
                <a:latin typeface="Montserrat Semi-Bold Bold"/>
              </a:rPr>
              <a:t>Our Super Team</a:t>
            </a:r>
          </a:p>
        </p:txBody>
      </p:sp>
      <p:sp>
        <p:nvSpPr>
          <p:cNvPr id="18" name="TextBox 18"/>
          <p:cNvSpPr txBox="1"/>
          <p:nvPr/>
        </p:nvSpPr>
        <p:spPr>
          <a:xfrm>
            <a:off x="3635753" y="5827269"/>
            <a:ext cx="660346" cy="201530"/>
          </a:xfrm>
          <a:prstGeom prst="rect">
            <a:avLst/>
          </a:prstGeom>
        </p:spPr>
        <p:txBody>
          <a:bodyPr wrap="square" lIns="0" tIns="0" rIns="0" bIns="0" rtlCol="0" anchor="t">
            <a:spAutoFit/>
          </a:bodyPr>
          <a:lstStyle/>
          <a:p>
            <a:pPr algn="ctr">
              <a:lnSpc>
                <a:spcPts val="1679"/>
              </a:lnSpc>
            </a:pPr>
            <a:r>
              <a:rPr lang="en-US" sz="1200">
                <a:solidFill>
                  <a:srgbClr val="FFFFFF"/>
                </a:solidFill>
                <a:latin typeface="Montserrat Semi-Bold Bold"/>
              </a:rPr>
              <a:t>CEO</a:t>
            </a:r>
          </a:p>
        </p:txBody>
      </p:sp>
      <p:sp>
        <p:nvSpPr>
          <p:cNvPr id="24" name="TextBox 24"/>
          <p:cNvSpPr txBox="1"/>
          <p:nvPr/>
        </p:nvSpPr>
        <p:spPr>
          <a:xfrm>
            <a:off x="11664286" y="5827269"/>
            <a:ext cx="584940" cy="190976"/>
          </a:xfrm>
          <a:prstGeom prst="rect">
            <a:avLst/>
          </a:prstGeom>
        </p:spPr>
        <p:txBody>
          <a:bodyPr lIns="0" tIns="0" rIns="0" bIns="0" rtlCol="0" anchor="t">
            <a:spAutoFit/>
          </a:bodyPr>
          <a:lstStyle/>
          <a:p>
            <a:pPr algn="ctr">
              <a:lnSpc>
                <a:spcPts val="1679"/>
              </a:lnSpc>
            </a:pPr>
            <a:r>
              <a:rPr lang="en-US" sz="1200">
                <a:solidFill>
                  <a:srgbClr val="FFFFFF"/>
                </a:solidFill>
                <a:latin typeface="Montserrat Semi-Bold Bold"/>
              </a:rPr>
              <a:t>COO</a:t>
            </a:r>
          </a:p>
        </p:txBody>
      </p:sp>
      <p:sp>
        <p:nvSpPr>
          <p:cNvPr id="27" name="TextBox 27"/>
          <p:cNvSpPr txBox="1"/>
          <p:nvPr/>
        </p:nvSpPr>
        <p:spPr>
          <a:xfrm>
            <a:off x="15695755" y="5827269"/>
            <a:ext cx="552587" cy="201530"/>
          </a:xfrm>
          <a:prstGeom prst="rect">
            <a:avLst/>
          </a:prstGeom>
        </p:spPr>
        <p:txBody>
          <a:bodyPr lIns="0" tIns="0" rIns="0" bIns="0" rtlCol="0" anchor="t">
            <a:spAutoFit/>
          </a:bodyPr>
          <a:lstStyle/>
          <a:p>
            <a:pPr algn="ctr">
              <a:lnSpc>
                <a:spcPts val="1679"/>
              </a:lnSpc>
            </a:pPr>
            <a:r>
              <a:rPr lang="en-US" sz="1200">
                <a:solidFill>
                  <a:srgbClr val="FFFFFF"/>
                </a:solidFill>
                <a:latin typeface="Montserrat Semi-Bold Bold"/>
              </a:rPr>
              <a:t>CBO</a:t>
            </a:r>
          </a:p>
        </p:txBody>
      </p:sp>
      <p:sp>
        <p:nvSpPr>
          <p:cNvPr id="29" name="TextBox 29"/>
          <p:cNvSpPr txBox="1"/>
          <p:nvPr/>
        </p:nvSpPr>
        <p:spPr>
          <a:xfrm>
            <a:off x="4095552" y="7808797"/>
            <a:ext cx="2263133"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Alex Hao</a:t>
            </a:r>
          </a:p>
        </p:txBody>
      </p:sp>
      <p:sp>
        <p:nvSpPr>
          <p:cNvPr id="30" name="TextBox 30"/>
          <p:cNvSpPr txBox="1"/>
          <p:nvPr/>
        </p:nvSpPr>
        <p:spPr>
          <a:xfrm>
            <a:off x="9605220" y="7852002"/>
            <a:ext cx="3149382"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Vincent Wang</a:t>
            </a:r>
          </a:p>
        </p:txBody>
      </p:sp>
      <p:sp>
        <p:nvSpPr>
          <p:cNvPr id="31" name="TextBox 31"/>
          <p:cNvSpPr txBox="1"/>
          <p:nvPr/>
        </p:nvSpPr>
        <p:spPr>
          <a:xfrm>
            <a:off x="12752143" y="7808797"/>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Tyffy Tang</a:t>
            </a:r>
          </a:p>
        </p:txBody>
      </p:sp>
      <p:sp>
        <p:nvSpPr>
          <p:cNvPr id="36" name="TextBox 27">
            <a:extLst>
              <a:ext uri="{FF2B5EF4-FFF2-40B4-BE49-F238E27FC236}">
                <a16:creationId xmlns:a16="http://schemas.microsoft.com/office/drawing/2014/main" id="{268C1960-EC5D-8F50-AB8B-C71F5FF17C03}"/>
              </a:ext>
            </a:extLst>
          </p:cNvPr>
          <p:cNvSpPr txBox="1"/>
          <p:nvPr/>
        </p:nvSpPr>
        <p:spPr>
          <a:xfrm>
            <a:off x="11642202" y="1599096"/>
            <a:ext cx="552587" cy="201530"/>
          </a:xfrm>
          <a:prstGeom prst="rect">
            <a:avLst/>
          </a:prstGeom>
        </p:spPr>
        <p:txBody>
          <a:bodyPr lIns="0" tIns="0" rIns="0" bIns="0" rtlCol="0" anchor="t">
            <a:spAutoFit/>
          </a:bodyPr>
          <a:lstStyle/>
          <a:p>
            <a:pPr algn="ctr">
              <a:lnSpc>
                <a:spcPts val="1679"/>
              </a:lnSpc>
            </a:pPr>
            <a:r>
              <a:rPr lang="en-US" sz="1200">
                <a:solidFill>
                  <a:srgbClr val="FFFFFF"/>
                </a:solidFill>
                <a:latin typeface="Montserrat Semi-Bold Bold"/>
              </a:rPr>
              <a:t>CMO</a:t>
            </a:r>
          </a:p>
        </p:txBody>
      </p:sp>
      <p:sp>
        <p:nvSpPr>
          <p:cNvPr id="37" name="TextBox 31">
            <a:extLst>
              <a:ext uri="{FF2B5EF4-FFF2-40B4-BE49-F238E27FC236}">
                <a16:creationId xmlns:a16="http://schemas.microsoft.com/office/drawing/2014/main" id="{24C9A016-E8F4-2ADA-4E17-8AB0ADDEAAB3}"/>
              </a:ext>
            </a:extLst>
          </p:cNvPr>
          <p:cNvSpPr txBox="1"/>
          <p:nvPr/>
        </p:nvSpPr>
        <p:spPr>
          <a:xfrm>
            <a:off x="15551396" y="7847262"/>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Yvette Wang</a:t>
            </a:r>
          </a:p>
        </p:txBody>
      </p:sp>
      <p:sp>
        <p:nvSpPr>
          <p:cNvPr id="45" name="TextBox 31">
            <a:extLst>
              <a:ext uri="{FF2B5EF4-FFF2-40B4-BE49-F238E27FC236}">
                <a16:creationId xmlns:a16="http://schemas.microsoft.com/office/drawing/2014/main" id="{5F46FC67-1F25-861F-55FD-EBB2A7EA9772}"/>
              </a:ext>
            </a:extLst>
          </p:cNvPr>
          <p:cNvSpPr txBox="1"/>
          <p:nvPr/>
        </p:nvSpPr>
        <p:spPr>
          <a:xfrm>
            <a:off x="6905306" y="7784738"/>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Marvin Chen</a:t>
            </a:r>
          </a:p>
        </p:txBody>
      </p:sp>
      <p:grpSp>
        <p:nvGrpSpPr>
          <p:cNvPr id="49" name="Group 19">
            <a:extLst>
              <a:ext uri="{FF2B5EF4-FFF2-40B4-BE49-F238E27FC236}">
                <a16:creationId xmlns:a16="http://schemas.microsoft.com/office/drawing/2014/main" id="{9A1D7F69-7A48-9C30-C37D-1C80B6498D64}"/>
              </a:ext>
            </a:extLst>
          </p:cNvPr>
          <p:cNvGrpSpPr/>
          <p:nvPr/>
        </p:nvGrpSpPr>
        <p:grpSpPr>
          <a:xfrm>
            <a:off x="-74424297" y="-36140905"/>
            <a:ext cx="6406523" cy="2928352"/>
            <a:chOff x="-138317851" y="-65457055"/>
            <a:chExt cx="10738739" cy="4745602"/>
          </a:xfrm>
        </p:grpSpPr>
        <p:sp>
          <p:nvSpPr>
            <p:cNvPr id="50" name="Freeform 20">
              <a:extLst>
                <a:ext uri="{FF2B5EF4-FFF2-40B4-BE49-F238E27FC236}">
                  <a16:creationId xmlns:a16="http://schemas.microsoft.com/office/drawing/2014/main" id="{189C9374-F6ED-43FA-BB43-C2F494AF6711}"/>
                </a:ext>
              </a:extLst>
            </p:cNvPr>
            <p:cNvSpPr/>
            <p:nvPr/>
          </p:nvSpPr>
          <p:spPr>
            <a:xfrm>
              <a:off x="-138317851" y="-65457055"/>
              <a:ext cx="10738739" cy="4745602"/>
            </a:xfrm>
            <a:custGeom>
              <a:avLst/>
              <a:gdLst/>
              <a:ahLst/>
              <a:cxnLst/>
              <a:rect l="l" t="t" r="r" b="b"/>
              <a:pathLst>
                <a:path w="1360284" h="688049">
                  <a:moveTo>
                    <a:pt x="0" y="0"/>
                  </a:moveTo>
                  <a:lnTo>
                    <a:pt x="1360284" y="0"/>
                  </a:lnTo>
                  <a:lnTo>
                    <a:pt x="1360284" y="688049"/>
                  </a:lnTo>
                  <a:lnTo>
                    <a:pt x="0" y="688049"/>
                  </a:lnTo>
                  <a:close/>
                </a:path>
              </a:pathLst>
            </a:custGeom>
            <a:solidFill>
              <a:srgbClr val="2254C5"/>
            </a:solidFill>
          </p:spPr>
        </p:sp>
      </p:grpSp>
      <p:sp>
        <p:nvSpPr>
          <p:cNvPr id="51" name="TextBox 21">
            <a:extLst>
              <a:ext uri="{FF2B5EF4-FFF2-40B4-BE49-F238E27FC236}">
                <a16:creationId xmlns:a16="http://schemas.microsoft.com/office/drawing/2014/main" id="{E8877650-14B7-7BDB-ED7E-5D81488D588F}"/>
              </a:ext>
            </a:extLst>
          </p:cNvPr>
          <p:cNvSpPr txBox="1"/>
          <p:nvPr/>
        </p:nvSpPr>
        <p:spPr>
          <a:xfrm>
            <a:off x="8425923" y="4324138"/>
            <a:ext cx="680261" cy="201530"/>
          </a:xfrm>
          <a:prstGeom prst="rect">
            <a:avLst/>
          </a:prstGeom>
        </p:spPr>
        <p:txBody>
          <a:bodyPr wrap="square" lIns="0" tIns="0" rIns="0" bIns="0" rtlCol="0" anchor="t">
            <a:spAutoFit/>
          </a:bodyPr>
          <a:lstStyle/>
          <a:p>
            <a:pPr algn="ctr">
              <a:lnSpc>
                <a:spcPts val="1679"/>
              </a:lnSpc>
            </a:pPr>
            <a:r>
              <a:rPr lang="en-US" sz="1200">
                <a:solidFill>
                  <a:srgbClr val="FFFFFF"/>
                </a:solidFill>
                <a:latin typeface="Montserrat Semi-Bold Bold"/>
              </a:rPr>
              <a:t>CEO</a:t>
            </a:r>
          </a:p>
        </p:txBody>
      </p:sp>
      <p:sp>
        <p:nvSpPr>
          <p:cNvPr id="52" name="文本框 51">
            <a:extLst>
              <a:ext uri="{FF2B5EF4-FFF2-40B4-BE49-F238E27FC236}">
                <a16:creationId xmlns:a16="http://schemas.microsoft.com/office/drawing/2014/main" id="{9BA7D31B-0642-0EE9-ADA8-BE652153CBDD}"/>
              </a:ext>
            </a:extLst>
          </p:cNvPr>
          <p:cNvSpPr txBox="1"/>
          <p:nvPr/>
        </p:nvSpPr>
        <p:spPr>
          <a:xfrm>
            <a:off x="3930242" y="6220302"/>
            <a:ext cx="202606" cy="418980"/>
          </a:xfrm>
          <a:prstGeom prst="rect">
            <a:avLst/>
          </a:prstGeom>
          <a:noFill/>
        </p:spPr>
        <p:txBody>
          <a:bodyPr wrap="square" rtlCol="0">
            <a:spAutoFit/>
          </a:bodyPr>
          <a:lstStyle/>
          <a:p>
            <a:endParaRPr kumimoji="1" lang="zh-CN" altLang="en-US"/>
          </a:p>
        </p:txBody>
      </p:sp>
      <p:sp>
        <p:nvSpPr>
          <p:cNvPr id="53" name="TextBox 12">
            <a:extLst>
              <a:ext uri="{FF2B5EF4-FFF2-40B4-BE49-F238E27FC236}">
                <a16:creationId xmlns:a16="http://schemas.microsoft.com/office/drawing/2014/main" id="{C66F6CE8-4C6A-A48E-47AE-3C1227D3B425}"/>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57" name="TextBox 31">
            <a:extLst>
              <a:ext uri="{FF2B5EF4-FFF2-40B4-BE49-F238E27FC236}">
                <a16:creationId xmlns:a16="http://schemas.microsoft.com/office/drawing/2014/main" id="{4C167DAB-6ECF-CCC7-A42C-F3CD2388B850}"/>
              </a:ext>
            </a:extLst>
          </p:cNvPr>
          <p:cNvSpPr txBox="1"/>
          <p:nvPr/>
        </p:nvSpPr>
        <p:spPr>
          <a:xfrm>
            <a:off x="1118852" y="7784963"/>
            <a:ext cx="2516901" cy="364972"/>
          </a:xfrm>
          <a:prstGeom prst="rect">
            <a:avLst/>
          </a:prstGeom>
        </p:spPr>
        <p:txBody>
          <a:bodyPr wrap="square" lIns="0" tIns="0" rIns="0" bIns="0" rtlCol="0" anchor="t">
            <a:spAutoFit/>
          </a:bodyPr>
          <a:lstStyle/>
          <a:p>
            <a:pPr>
              <a:lnSpc>
                <a:spcPts val="3218"/>
              </a:lnSpc>
            </a:pPr>
            <a:r>
              <a:rPr lang="en-US" sz="2298">
                <a:solidFill>
                  <a:srgbClr val="2254C5"/>
                </a:solidFill>
                <a:latin typeface="Montserrat Classic"/>
              </a:rPr>
              <a:t>Ivy Zhang</a:t>
            </a:r>
          </a:p>
        </p:txBody>
      </p:sp>
      <p:pic>
        <p:nvPicPr>
          <p:cNvPr id="15" name="图片 14" descr="图片包含 应用程序&#10;&#10;描述已自动生成">
            <a:extLst>
              <a:ext uri="{FF2B5EF4-FFF2-40B4-BE49-F238E27FC236}">
                <a16:creationId xmlns:a16="http://schemas.microsoft.com/office/drawing/2014/main" id="{2FE2E92B-964D-155F-753D-634D95CD7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37" y="5059787"/>
            <a:ext cx="2720084" cy="2720084"/>
          </a:xfrm>
          <a:prstGeom prst="rect">
            <a:avLst/>
          </a:prstGeom>
        </p:spPr>
      </p:pic>
      <p:pic>
        <p:nvPicPr>
          <p:cNvPr id="4" name="Picture 3">
            <a:extLst>
              <a:ext uri="{FF2B5EF4-FFF2-40B4-BE49-F238E27FC236}">
                <a16:creationId xmlns:a16="http://schemas.microsoft.com/office/drawing/2014/main" id="{8BCB14F7-80C1-AFE9-4960-8A17B78D777D}"/>
              </a:ext>
            </a:extLst>
          </p:cNvPr>
          <p:cNvPicPr>
            <a:picLocks noChangeAspect="1"/>
          </p:cNvPicPr>
          <p:nvPr/>
        </p:nvPicPr>
        <p:blipFill>
          <a:blip r:embed="rId4"/>
          <a:stretch>
            <a:fillRect/>
          </a:stretch>
        </p:blipFill>
        <p:spPr>
          <a:xfrm>
            <a:off x="443783" y="5059787"/>
            <a:ext cx="2804666" cy="2735353"/>
          </a:xfrm>
          <a:prstGeom prst="rect">
            <a:avLst/>
          </a:prstGeom>
        </p:spPr>
      </p:pic>
      <p:pic>
        <p:nvPicPr>
          <p:cNvPr id="5" name="Picture 4">
            <a:extLst>
              <a:ext uri="{FF2B5EF4-FFF2-40B4-BE49-F238E27FC236}">
                <a16:creationId xmlns:a16="http://schemas.microsoft.com/office/drawing/2014/main" id="{9662D96F-96C9-1252-0A0B-B986D071E26A}"/>
              </a:ext>
            </a:extLst>
          </p:cNvPr>
          <p:cNvPicPr>
            <a:picLocks noChangeAspect="1"/>
          </p:cNvPicPr>
          <p:nvPr/>
        </p:nvPicPr>
        <p:blipFill>
          <a:blip r:embed="rId5"/>
          <a:stretch>
            <a:fillRect/>
          </a:stretch>
        </p:blipFill>
        <p:spPr>
          <a:xfrm>
            <a:off x="3526967" y="5059787"/>
            <a:ext cx="2692009" cy="2723467"/>
          </a:xfrm>
          <a:prstGeom prst="rect">
            <a:avLst/>
          </a:prstGeom>
        </p:spPr>
      </p:pic>
      <p:pic>
        <p:nvPicPr>
          <p:cNvPr id="46" name="Picture 45" descr="A picture containing text, orange&#10;&#10;Description automatically generated">
            <a:extLst>
              <a:ext uri="{FF2B5EF4-FFF2-40B4-BE49-F238E27FC236}">
                <a16:creationId xmlns:a16="http://schemas.microsoft.com/office/drawing/2014/main" id="{EBE75AF1-FEE6-7B7C-C1FE-C0553619A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3946" y="4975723"/>
            <a:ext cx="2692010" cy="2807358"/>
          </a:xfrm>
          <a:prstGeom prst="rect">
            <a:avLst/>
          </a:prstGeom>
        </p:spPr>
      </p:pic>
      <p:pic>
        <p:nvPicPr>
          <p:cNvPr id="6" name="图片 5">
            <a:extLst>
              <a:ext uri="{FF2B5EF4-FFF2-40B4-BE49-F238E27FC236}">
                <a16:creationId xmlns:a16="http://schemas.microsoft.com/office/drawing/2014/main" id="{EDC23F5F-76B9-0E44-F079-D49A2301561E}"/>
              </a:ext>
            </a:extLst>
          </p:cNvPr>
          <p:cNvPicPr>
            <a:picLocks noChangeAspect="1"/>
          </p:cNvPicPr>
          <p:nvPr/>
        </p:nvPicPr>
        <p:blipFill>
          <a:blip r:embed="rId7"/>
          <a:stretch>
            <a:fillRect/>
          </a:stretch>
        </p:blipFill>
        <p:spPr>
          <a:xfrm>
            <a:off x="12122703" y="5005475"/>
            <a:ext cx="2746321" cy="2746321"/>
          </a:xfrm>
          <a:prstGeom prst="rect">
            <a:avLst/>
          </a:prstGeom>
        </p:spPr>
      </p:pic>
      <p:pic>
        <p:nvPicPr>
          <p:cNvPr id="28" name="图片 27" descr="人微笑的看着前面&#10;&#10;描述已自动生成">
            <a:extLst>
              <a:ext uri="{FF2B5EF4-FFF2-40B4-BE49-F238E27FC236}">
                <a16:creationId xmlns:a16="http://schemas.microsoft.com/office/drawing/2014/main" id="{F756A006-1799-1552-F6F6-C1E8692BD5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0618" y="4993899"/>
            <a:ext cx="2119345" cy="27488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8" name="TextBox 8"/>
          <p:cNvSpPr txBox="1"/>
          <p:nvPr/>
        </p:nvSpPr>
        <p:spPr>
          <a:xfrm>
            <a:off x="5867400" y="3639232"/>
            <a:ext cx="13059340" cy="2415992"/>
          </a:xfrm>
          <a:prstGeom prst="rect">
            <a:avLst/>
          </a:prstGeom>
        </p:spPr>
        <p:txBody>
          <a:bodyPr lIns="0" tIns="0" rIns="0" bIns="0" rtlCol="0" anchor="t">
            <a:spAutoFit/>
          </a:bodyPr>
          <a:lstStyle/>
          <a:p>
            <a:pPr>
              <a:lnSpc>
                <a:spcPts val="20345"/>
              </a:lnSpc>
            </a:pPr>
            <a:r>
              <a:rPr lang="en-US" sz="14532">
                <a:solidFill>
                  <a:srgbClr val="FFFFFF"/>
                </a:solidFill>
                <a:latin typeface="Montserrat Semi-Bold Bold"/>
              </a:rPr>
              <a:t>Q &amp; A</a:t>
            </a:r>
          </a:p>
        </p:txBody>
      </p:sp>
      <p:sp>
        <p:nvSpPr>
          <p:cNvPr id="10" name="TextBox 10"/>
          <p:cNvSpPr txBox="1"/>
          <p:nvPr/>
        </p:nvSpPr>
        <p:spPr>
          <a:xfrm>
            <a:off x="8744784" y="8798833"/>
            <a:ext cx="7304572" cy="524182"/>
          </a:xfrm>
          <a:prstGeom prst="rect">
            <a:avLst/>
          </a:prstGeom>
        </p:spPr>
        <p:txBody>
          <a:bodyPr lIns="0" tIns="0" rIns="0" bIns="0" rtlCol="0" anchor="t">
            <a:spAutoFit/>
          </a:bodyPr>
          <a:lstStyle/>
          <a:p>
            <a:pPr>
              <a:lnSpc>
                <a:spcPts val="4602"/>
              </a:lnSpc>
              <a:spcBef>
                <a:spcPct val="0"/>
              </a:spcBef>
            </a:pPr>
            <a:r>
              <a:rPr lang="en-US" sz="3287">
                <a:solidFill>
                  <a:srgbClr val="FFFFFF"/>
                </a:solidFill>
                <a:latin typeface="Montserrat Classic Bold"/>
              </a:rPr>
              <a:t>We're here to help</a:t>
            </a:r>
          </a:p>
        </p:txBody>
      </p:sp>
      <p:sp>
        <p:nvSpPr>
          <p:cNvPr id="11" name="AutoShape 11"/>
          <p:cNvSpPr/>
          <p:nvPr/>
        </p:nvSpPr>
        <p:spPr>
          <a:xfrm>
            <a:off x="0" y="9700628"/>
            <a:ext cx="18395101" cy="0"/>
          </a:xfrm>
          <a:prstGeom prst="line">
            <a:avLst/>
          </a:prstGeom>
          <a:ln w="38100" cap="flat">
            <a:solidFill>
              <a:srgbClr val="FFFFFF"/>
            </a:solidFill>
            <a:prstDash val="solid"/>
            <a:headEnd type="none" w="sm" len="sm"/>
            <a:tailEnd type="none" w="sm" len="sm"/>
          </a:ln>
        </p:spPr>
      </p:sp>
      <p:sp>
        <p:nvSpPr>
          <p:cNvPr id="12" name="AutoShape 12"/>
          <p:cNvSpPr/>
          <p:nvPr/>
        </p:nvSpPr>
        <p:spPr>
          <a:xfrm>
            <a:off x="11850061" y="633531"/>
            <a:ext cx="6437939" cy="0"/>
          </a:xfrm>
          <a:prstGeom prst="line">
            <a:avLst/>
          </a:prstGeom>
          <a:ln w="28575" cap="flat">
            <a:solidFill>
              <a:srgbClr val="FFFFFF"/>
            </a:solidFill>
            <a:prstDash val="solid"/>
            <a:headEnd type="none" w="sm" len="sm"/>
            <a:tailEnd type="none" w="sm" len="sm"/>
          </a:ln>
        </p:spPr>
      </p:sp>
      <p:sp>
        <p:nvSpPr>
          <p:cNvPr id="15" name="TextBox 12">
            <a:extLst>
              <a:ext uri="{FF2B5EF4-FFF2-40B4-BE49-F238E27FC236}">
                <a16:creationId xmlns:a16="http://schemas.microsoft.com/office/drawing/2014/main" id="{40860ED8-E417-1A8B-B834-863A695C9D8F}"/>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chemeClr val="bg1"/>
                </a:solidFill>
                <a:latin typeface="Montserrat Classic"/>
              </a:rPr>
              <a:t>Lohas</a:t>
            </a:r>
            <a:r>
              <a:rPr lang="en-US" sz="1656">
                <a:solidFill>
                  <a:schemeClr val="bg1"/>
                </a:solidFill>
                <a:latin typeface="Montserrat Classic"/>
              </a:rPr>
              <a:t> Park FinTech Consulting </a:t>
            </a:r>
          </a:p>
        </p:txBody>
      </p:sp>
      <p:pic>
        <p:nvPicPr>
          <p:cNvPr id="16" name="Picture 2">
            <a:extLst>
              <a:ext uri="{FF2B5EF4-FFF2-40B4-BE49-F238E27FC236}">
                <a16:creationId xmlns:a16="http://schemas.microsoft.com/office/drawing/2014/main" id="{80FFC3AD-EBAA-96DF-1907-5511B04A3D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54000" y="5600700"/>
            <a:ext cx="4544458" cy="411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700628"/>
            <a:ext cx="18395101" cy="0"/>
          </a:xfrm>
          <a:prstGeom prst="line">
            <a:avLst/>
          </a:prstGeom>
          <a:ln w="38100" cap="flat">
            <a:solidFill>
              <a:srgbClr val="2254C5"/>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14" name="TextBox 14"/>
          <p:cNvSpPr txBox="1"/>
          <p:nvPr/>
        </p:nvSpPr>
        <p:spPr>
          <a:xfrm>
            <a:off x="1136419" y="1214039"/>
            <a:ext cx="9596764" cy="1173174"/>
          </a:xfrm>
          <a:prstGeom prst="rect">
            <a:avLst/>
          </a:prstGeom>
        </p:spPr>
        <p:txBody>
          <a:bodyPr lIns="0" tIns="0" rIns="0" bIns="0" rtlCol="0" anchor="t">
            <a:spAutoFit/>
          </a:bodyPr>
          <a:lstStyle/>
          <a:p>
            <a:pPr>
              <a:lnSpc>
                <a:spcPts val="9609"/>
              </a:lnSpc>
            </a:pPr>
            <a:r>
              <a:rPr lang="en-US" sz="6863">
                <a:solidFill>
                  <a:srgbClr val="2254C5"/>
                </a:solidFill>
                <a:latin typeface="Montserrat Semi-Bold Bold"/>
              </a:rPr>
              <a:t>Reference List</a:t>
            </a:r>
          </a:p>
        </p:txBody>
      </p:sp>
      <p:sp>
        <p:nvSpPr>
          <p:cNvPr id="36" name="TextBox 27">
            <a:extLst>
              <a:ext uri="{FF2B5EF4-FFF2-40B4-BE49-F238E27FC236}">
                <a16:creationId xmlns:a16="http://schemas.microsoft.com/office/drawing/2014/main" id="{268C1960-EC5D-8F50-AB8B-C71F5FF17C03}"/>
              </a:ext>
            </a:extLst>
          </p:cNvPr>
          <p:cNvSpPr txBox="1"/>
          <p:nvPr/>
        </p:nvSpPr>
        <p:spPr>
          <a:xfrm>
            <a:off x="11642202" y="1599096"/>
            <a:ext cx="552587" cy="201530"/>
          </a:xfrm>
          <a:prstGeom prst="rect">
            <a:avLst/>
          </a:prstGeom>
        </p:spPr>
        <p:txBody>
          <a:bodyPr lIns="0" tIns="0" rIns="0" bIns="0" rtlCol="0" anchor="t">
            <a:spAutoFit/>
          </a:bodyPr>
          <a:lstStyle/>
          <a:p>
            <a:pPr algn="ctr">
              <a:lnSpc>
                <a:spcPts val="1679"/>
              </a:lnSpc>
            </a:pPr>
            <a:r>
              <a:rPr lang="en-US" sz="1200">
                <a:solidFill>
                  <a:srgbClr val="FFFFFF"/>
                </a:solidFill>
                <a:latin typeface="Montserrat Semi-Bold Bold"/>
              </a:rPr>
              <a:t>CMO</a:t>
            </a:r>
          </a:p>
        </p:txBody>
      </p:sp>
      <p:grpSp>
        <p:nvGrpSpPr>
          <p:cNvPr id="49" name="Group 19">
            <a:extLst>
              <a:ext uri="{FF2B5EF4-FFF2-40B4-BE49-F238E27FC236}">
                <a16:creationId xmlns:a16="http://schemas.microsoft.com/office/drawing/2014/main" id="{9A1D7F69-7A48-9C30-C37D-1C80B6498D64}"/>
              </a:ext>
            </a:extLst>
          </p:cNvPr>
          <p:cNvGrpSpPr/>
          <p:nvPr/>
        </p:nvGrpSpPr>
        <p:grpSpPr>
          <a:xfrm>
            <a:off x="-74424297" y="-36140905"/>
            <a:ext cx="6406523" cy="2928352"/>
            <a:chOff x="-138317851" y="-65457055"/>
            <a:chExt cx="10738739" cy="4745602"/>
          </a:xfrm>
        </p:grpSpPr>
        <p:sp>
          <p:nvSpPr>
            <p:cNvPr id="50" name="Freeform 20">
              <a:extLst>
                <a:ext uri="{FF2B5EF4-FFF2-40B4-BE49-F238E27FC236}">
                  <a16:creationId xmlns:a16="http://schemas.microsoft.com/office/drawing/2014/main" id="{189C9374-F6ED-43FA-BB43-C2F494AF6711}"/>
                </a:ext>
              </a:extLst>
            </p:cNvPr>
            <p:cNvSpPr/>
            <p:nvPr/>
          </p:nvSpPr>
          <p:spPr>
            <a:xfrm>
              <a:off x="-138317851" y="-65457055"/>
              <a:ext cx="10738739" cy="4745602"/>
            </a:xfrm>
            <a:custGeom>
              <a:avLst/>
              <a:gdLst/>
              <a:ahLst/>
              <a:cxnLst/>
              <a:rect l="l" t="t" r="r" b="b"/>
              <a:pathLst>
                <a:path w="1360284" h="688049">
                  <a:moveTo>
                    <a:pt x="0" y="0"/>
                  </a:moveTo>
                  <a:lnTo>
                    <a:pt x="1360284" y="0"/>
                  </a:lnTo>
                  <a:lnTo>
                    <a:pt x="1360284" y="688049"/>
                  </a:lnTo>
                  <a:lnTo>
                    <a:pt x="0" y="688049"/>
                  </a:lnTo>
                  <a:close/>
                </a:path>
              </a:pathLst>
            </a:custGeom>
            <a:solidFill>
              <a:srgbClr val="2254C5"/>
            </a:solidFill>
          </p:spPr>
        </p:sp>
      </p:grpSp>
      <p:sp>
        <p:nvSpPr>
          <p:cNvPr id="51" name="TextBox 21">
            <a:extLst>
              <a:ext uri="{FF2B5EF4-FFF2-40B4-BE49-F238E27FC236}">
                <a16:creationId xmlns:a16="http://schemas.microsoft.com/office/drawing/2014/main" id="{E8877650-14B7-7BDB-ED7E-5D81488D588F}"/>
              </a:ext>
            </a:extLst>
          </p:cNvPr>
          <p:cNvSpPr txBox="1"/>
          <p:nvPr/>
        </p:nvSpPr>
        <p:spPr>
          <a:xfrm>
            <a:off x="8425923" y="4324138"/>
            <a:ext cx="680261" cy="201530"/>
          </a:xfrm>
          <a:prstGeom prst="rect">
            <a:avLst/>
          </a:prstGeom>
        </p:spPr>
        <p:txBody>
          <a:bodyPr wrap="square" lIns="0" tIns="0" rIns="0" bIns="0" rtlCol="0" anchor="t">
            <a:spAutoFit/>
          </a:bodyPr>
          <a:lstStyle/>
          <a:p>
            <a:pPr algn="ctr">
              <a:lnSpc>
                <a:spcPts val="1679"/>
              </a:lnSpc>
            </a:pPr>
            <a:r>
              <a:rPr lang="en-US" sz="1200">
                <a:solidFill>
                  <a:srgbClr val="FFFFFF"/>
                </a:solidFill>
                <a:latin typeface="Montserrat Semi-Bold Bold"/>
              </a:rPr>
              <a:t>CEO</a:t>
            </a:r>
          </a:p>
        </p:txBody>
      </p:sp>
      <p:sp>
        <p:nvSpPr>
          <p:cNvPr id="53" name="TextBox 12">
            <a:extLst>
              <a:ext uri="{FF2B5EF4-FFF2-40B4-BE49-F238E27FC236}">
                <a16:creationId xmlns:a16="http://schemas.microsoft.com/office/drawing/2014/main" id="{C66F6CE8-4C6A-A48E-47AE-3C1227D3B425}"/>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7" name="文本框 6">
            <a:extLst>
              <a:ext uri="{FF2B5EF4-FFF2-40B4-BE49-F238E27FC236}">
                <a16:creationId xmlns:a16="http://schemas.microsoft.com/office/drawing/2014/main" id="{3C656BA3-6345-9E15-04FB-EE8F00CC76A7}"/>
              </a:ext>
            </a:extLst>
          </p:cNvPr>
          <p:cNvSpPr txBox="1"/>
          <p:nvPr/>
        </p:nvSpPr>
        <p:spPr>
          <a:xfrm>
            <a:off x="983885" y="3238557"/>
            <a:ext cx="15189431" cy="5478423"/>
          </a:xfrm>
          <a:prstGeom prst="rect">
            <a:avLst/>
          </a:prstGeom>
          <a:noFill/>
        </p:spPr>
        <p:txBody>
          <a:bodyPr wrap="square" rtlCol="0">
            <a:spAutoFit/>
          </a:bodyPr>
          <a:lstStyle/>
          <a:p>
            <a:pPr marL="457200" indent="-457200">
              <a:buFont typeface="Arial" panose="020B0604020202020204" pitchFamily="34" charset="0"/>
              <a:buChar char="•"/>
            </a:pPr>
            <a:r>
              <a:rPr lang="id-ID" altLang="zh-CN" sz="2200">
                <a:solidFill>
                  <a:srgbClr val="2254C5"/>
                </a:solidFill>
                <a:latin typeface="Montserrat" pitchFamily="2" charset="77"/>
              </a:rPr>
              <a:t>Fama-</a:t>
            </a:r>
            <a:r>
              <a:rPr lang="id-ID" altLang="zh-CN" sz="2200" err="1">
                <a:solidFill>
                  <a:srgbClr val="2254C5"/>
                </a:solidFill>
                <a:latin typeface="Montserrat" pitchFamily="2" charset="77"/>
              </a:rPr>
              <a:t>MacBeth</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two</a:t>
            </a:r>
            <a:r>
              <a:rPr lang="id-ID" altLang="zh-CN" sz="2200">
                <a:solidFill>
                  <a:srgbClr val="2254C5"/>
                </a:solidFill>
                <a:latin typeface="Montserrat" pitchFamily="2" charset="77"/>
              </a:rPr>
              <a:t>-step </a:t>
            </a:r>
            <a:r>
              <a:rPr lang="id-ID" altLang="zh-CN" sz="2200" err="1">
                <a:solidFill>
                  <a:srgbClr val="2254C5"/>
                </a:solidFill>
                <a:latin typeface="Montserrat" pitchFamily="2" charset="77"/>
              </a:rPr>
              <a:t>regression</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method</a:t>
            </a:r>
            <a:r>
              <a:rPr lang="id-ID" altLang="zh-CN" sz="2200">
                <a:solidFill>
                  <a:srgbClr val="2254C5"/>
                </a:solidFill>
                <a:latin typeface="Montserrat" pitchFamily="2" charset="77"/>
              </a:rPr>
              <a:t> - </a:t>
            </a:r>
            <a:r>
              <a:rPr lang="id-ID" altLang="zh-CN" sz="2200" err="1">
                <a:solidFill>
                  <a:srgbClr val="2254C5"/>
                </a:solidFill>
                <a:latin typeface="Montserrat" pitchFamily="2" charset="77"/>
              </a:rPr>
              <a:t>SimTrade</a:t>
            </a:r>
            <a:r>
              <a:rPr lang="id-ID" altLang="zh-CN" sz="2200">
                <a:solidFill>
                  <a:srgbClr val="2254C5"/>
                </a:solidFill>
                <a:latin typeface="Montserrat" pitchFamily="2" charset="77"/>
              </a:rPr>
              <a:t> blog. (2022). </a:t>
            </a:r>
            <a:r>
              <a:rPr lang="id-ID" altLang="zh-CN" sz="2200" err="1">
                <a:solidFill>
                  <a:srgbClr val="2254C5"/>
                </a:solidFill>
                <a:latin typeface="Montserrat" pitchFamily="2" charset="77"/>
              </a:rPr>
              <a:t>Retrieved</a:t>
            </a:r>
            <a:r>
              <a:rPr lang="id-ID" altLang="zh-CN" sz="2200">
                <a:solidFill>
                  <a:srgbClr val="2254C5"/>
                </a:solidFill>
                <a:latin typeface="Montserrat" pitchFamily="2" charset="77"/>
              </a:rPr>
              <a:t> 21 November 2022, </a:t>
            </a:r>
            <a:r>
              <a:rPr lang="id-ID" altLang="zh-CN" sz="2200" err="1">
                <a:solidFill>
                  <a:srgbClr val="2254C5"/>
                </a:solidFill>
                <a:latin typeface="Montserrat" pitchFamily="2" charset="77"/>
              </a:rPr>
              <a:t>from</a:t>
            </a:r>
            <a:r>
              <a:rPr lang="id-ID" altLang="zh-CN" sz="2200">
                <a:solidFill>
                  <a:srgbClr val="2254C5"/>
                </a:solidFill>
                <a:latin typeface="Montserrat" pitchFamily="2" charset="77"/>
              </a:rPr>
              <a:t> </a:t>
            </a:r>
            <a:r>
              <a:rPr lang="id-ID" altLang="zh-CN" sz="2200">
                <a:solidFill>
                  <a:srgbClr val="2254C5"/>
                </a:solidFill>
                <a:latin typeface="Montserrat" pitchFamily="2" charset="77"/>
                <a:hlinkClick r:id="rId3">
                  <a:extLst>
                    <a:ext uri="{A12FA001-AC4F-418D-AE19-62706E023703}">
                      <ahyp:hlinkClr xmlns:ahyp="http://schemas.microsoft.com/office/drawing/2018/hyperlinkcolor" val="tx"/>
                    </a:ext>
                  </a:extLst>
                </a:hlinkClick>
              </a:rPr>
              <a:t>https://www.simtrade.fr/blog_simtrade/fama-macbeth-two-step-regression-method/</a:t>
            </a:r>
            <a:endParaRPr lang="id-ID" altLang="zh-CN" sz="2200">
              <a:solidFill>
                <a:srgbClr val="2254C5"/>
              </a:solidFill>
              <a:latin typeface="Montserrat" pitchFamily="2" charset="77"/>
            </a:endParaRPr>
          </a:p>
          <a:p>
            <a:pPr marL="457200" indent="-457200">
              <a:buFont typeface="Arial" panose="020B0604020202020204" pitchFamily="34" charset="0"/>
              <a:buChar char="•"/>
            </a:pPr>
            <a:endParaRPr lang="id-ID" altLang="zh-CN" sz="2200">
              <a:solidFill>
                <a:srgbClr val="2254C5"/>
              </a:solidFill>
              <a:latin typeface="Montserrat" pitchFamily="2" charset="77"/>
            </a:endParaRPr>
          </a:p>
          <a:p>
            <a:pPr marL="457200" indent="-457200">
              <a:buFont typeface="Arial" panose="020B0604020202020204" pitchFamily="34" charset="0"/>
              <a:buChar char="•"/>
            </a:pPr>
            <a:r>
              <a:rPr lang="id-ID" altLang="zh-CN" sz="2200" err="1">
                <a:solidFill>
                  <a:srgbClr val="2254C5"/>
                </a:solidFill>
                <a:latin typeface="Montserrat" pitchFamily="2" charset="77"/>
              </a:rPr>
              <a:t>Option</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naming</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convention</a:t>
            </a:r>
            <a:r>
              <a:rPr lang="id-ID" altLang="zh-CN" sz="2200">
                <a:solidFill>
                  <a:srgbClr val="2254C5"/>
                </a:solidFill>
                <a:latin typeface="Montserrat" pitchFamily="2" charset="77"/>
              </a:rPr>
              <a:t> - Wikipedia. (2011). </a:t>
            </a:r>
            <a:r>
              <a:rPr lang="id-ID" altLang="zh-CN" sz="2200" err="1">
                <a:solidFill>
                  <a:srgbClr val="2254C5"/>
                </a:solidFill>
                <a:latin typeface="Montserrat" pitchFamily="2" charset="77"/>
              </a:rPr>
              <a:t>Retrieved</a:t>
            </a:r>
            <a:r>
              <a:rPr lang="id-ID" altLang="zh-CN" sz="2200">
                <a:solidFill>
                  <a:srgbClr val="2254C5"/>
                </a:solidFill>
                <a:latin typeface="Montserrat" pitchFamily="2" charset="77"/>
              </a:rPr>
              <a:t> 21 November 2022, </a:t>
            </a:r>
            <a:r>
              <a:rPr lang="id-ID" altLang="zh-CN" sz="2200" err="1">
                <a:solidFill>
                  <a:srgbClr val="2254C5"/>
                </a:solidFill>
                <a:latin typeface="Montserrat" pitchFamily="2" charset="77"/>
              </a:rPr>
              <a:t>from</a:t>
            </a:r>
            <a:r>
              <a:rPr lang="id-ID" altLang="zh-CN" sz="2200">
                <a:solidFill>
                  <a:srgbClr val="2254C5"/>
                </a:solidFill>
                <a:latin typeface="Montserrat" pitchFamily="2" charset="77"/>
              </a:rPr>
              <a:t> </a:t>
            </a:r>
            <a:r>
              <a:rPr lang="id-ID" altLang="zh-CN" sz="2200">
                <a:solidFill>
                  <a:srgbClr val="2254C5"/>
                </a:solidFill>
                <a:latin typeface="Montserrat" pitchFamily="2" charset="77"/>
                <a:hlinkClick r:id="rId4">
                  <a:extLst>
                    <a:ext uri="{A12FA001-AC4F-418D-AE19-62706E023703}">
                      <ahyp:hlinkClr xmlns:ahyp="http://schemas.microsoft.com/office/drawing/2018/hyperlinkcolor" val="tx"/>
                    </a:ext>
                  </a:extLst>
                </a:hlinkClick>
              </a:rPr>
              <a:t>https://en.wikipedia.org/wiki/Option_naming_convention</a:t>
            </a:r>
            <a:endParaRPr lang="id-ID" altLang="zh-CN" sz="2200">
              <a:solidFill>
                <a:srgbClr val="2254C5"/>
              </a:solidFill>
              <a:latin typeface="Montserrat" pitchFamily="2" charset="77"/>
            </a:endParaRPr>
          </a:p>
          <a:p>
            <a:endParaRPr lang="en-US" altLang="zh-CN" sz="2200">
              <a:solidFill>
                <a:srgbClr val="2254C5"/>
              </a:solidFill>
              <a:latin typeface="Montserrat" pitchFamily="2" charset="77"/>
            </a:endParaRPr>
          </a:p>
          <a:p>
            <a:pPr marL="457200" indent="-457200">
              <a:buFont typeface="Arial" panose="020B0604020202020204" pitchFamily="34" charset="0"/>
              <a:buChar char="•"/>
            </a:pPr>
            <a:r>
              <a:rPr lang="id-ID" altLang="zh-CN" sz="2200">
                <a:solidFill>
                  <a:srgbClr val="2254C5"/>
                </a:solidFill>
                <a:latin typeface="Montserrat" pitchFamily="2" charset="77"/>
              </a:rPr>
              <a:t>Yahoo. (2022). </a:t>
            </a:r>
            <a:r>
              <a:rPr lang="id-ID" altLang="zh-CN" sz="2200" err="1">
                <a:solidFill>
                  <a:srgbClr val="2254C5"/>
                </a:solidFill>
                <a:latin typeface="Montserrat" pitchFamily="2" charset="77"/>
              </a:rPr>
              <a:t>Retrieved</a:t>
            </a:r>
            <a:r>
              <a:rPr lang="id-ID" altLang="zh-CN" sz="2200">
                <a:solidFill>
                  <a:srgbClr val="2254C5"/>
                </a:solidFill>
                <a:latin typeface="Montserrat" pitchFamily="2" charset="77"/>
              </a:rPr>
              <a:t> 21 November 2022, </a:t>
            </a:r>
            <a:r>
              <a:rPr lang="id-ID" altLang="zh-CN" sz="2200" err="1">
                <a:solidFill>
                  <a:srgbClr val="2254C5"/>
                </a:solidFill>
                <a:latin typeface="Montserrat" pitchFamily="2" charset="77"/>
              </a:rPr>
              <a:t>from</a:t>
            </a:r>
            <a:r>
              <a:rPr lang="id-ID" altLang="zh-CN" sz="2200">
                <a:solidFill>
                  <a:srgbClr val="2254C5"/>
                </a:solidFill>
                <a:latin typeface="Montserrat" pitchFamily="2" charset="77"/>
              </a:rPr>
              <a:t> </a:t>
            </a:r>
            <a:r>
              <a:rPr lang="id-ID" altLang="zh-CN" sz="2200">
                <a:solidFill>
                  <a:srgbClr val="2254C5"/>
                </a:solidFill>
                <a:latin typeface="Montserrat" pitchFamily="2" charset="77"/>
                <a:hlinkClick r:id="rId5">
                  <a:extLst>
                    <a:ext uri="{A12FA001-AC4F-418D-AE19-62706E023703}">
                      <ahyp:hlinkClr xmlns:ahyp="http://schemas.microsoft.com/office/drawing/2018/hyperlinkcolor" val="tx"/>
                    </a:ext>
                  </a:extLst>
                </a:hlinkClick>
              </a:rPr>
              <a:t>https://finance.yahoo.com/quote/%5EHSI?p=%5EHSI</a:t>
            </a:r>
            <a:endParaRPr lang="id-ID" altLang="zh-CN" sz="2200">
              <a:solidFill>
                <a:srgbClr val="2254C5"/>
              </a:solidFill>
              <a:latin typeface="Montserrat" pitchFamily="2" charset="77"/>
            </a:endParaRPr>
          </a:p>
          <a:p>
            <a:pPr marL="457200" indent="-457200">
              <a:buFont typeface="Arial" panose="020B0604020202020204" pitchFamily="34" charset="0"/>
              <a:buChar char="•"/>
            </a:pPr>
            <a:endParaRPr lang="id-ID" altLang="zh-CN" sz="2200">
              <a:solidFill>
                <a:srgbClr val="2254C5"/>
              </a:solidFill>
              <a:latin typeface="Montserrat" pitchFamily="2" charset="77"/>
            </a:endParaRPr>
          </a:p>
          <a:p>
            <a:pPr marL="457200" indent="-457200">
              <a:buFont typeface="Arial" panose="020B0604020202020204" pitchFamily="34" charset="0"/>
              <a:buChar char="•"/>
            </a:pPr>
            <a:r>
              <a:rPr lang="id-ID" altLang="zh-CN" sz="2200" err="1">
                <a:solidFill>
                  <a:srgbClr val="2254C5"/>
                </a:solidFill>
                <a:latin typeface="Montserrat" pitchFamily="2" charset="77"/>
              </a:rPr>
              <a:t>Cremers</a:t>
            </a:r>
            <a:r>
              <a:rPr lang="id-ID" altLang="zh-CN" sz="2200">
                <a:solidFill>
                  <a:srgbClr val="2254C5"/>
                </a:solidFill>
                <a:latin typeface="Montserrat" pitchFamily="2" charset="77"/>
              </a:rPr>
              <a:t>, M., &amp; </a:t>
            </a:r>
            <a:r>
              <a:rPr lang="id-ID" altLang="zh-CN" sz="2200" err="1">
                <a:solidFill>
                  <a:srgbClr val="2254C5"/>
                </a:solidFill>
                <a:latin typeface="Montserrat" pitchFamily="2" charset="77"/>
              </a:rPr>
              <a:t>Weinbaum</a:t>
            </a:r>
            <a:r>
              <a:rPr lang="id-ID" altLang="zh-CN" sz="2200">
                <a:solidFill>
                  <a:srgbClr val="2254C5"/>
                </a:solidFill>
                <a:latin typeface="Montserrat" pitchFamily="2" charset="77"/>
              </a:rPr>
              <a:t>, D. (2010). </a:t>
            </a:r>
            <a:r>
              <a:rPr lang="id-ID" altLang="zh-CN" sz="2200" err="1">
                <a:solidFill>
                  <a:srgbClr val="2254C5"/>
                </a:solidFill>
                <a:latin typeface="Montserrat" pitchFamily="2" charset="77"/>
              </a:rPr>
              <a:t>Deviations</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from</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Put-Call</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Parity</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and</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Stock</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Return</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Predictability</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Journal</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Of</a:t>
            </a:r>
            <a:r>
              <a:rPr lang="id-ID" altLang="zh-CN" sz="2200">
                <a:solidFill>
                  <a:srgbClr val="2254C5"/>
                </a:solidFill>
                <a:latin typeface="Montserrat" pitchFamily="2" charset="77"/>
              </a:rPr>
              <a:t> Financial </a:t>
            </a:r>
            <a:r>
              <a:rPr lang="id-ID" altLang="zh-CN" sz="2200" err="1">
                <a:solidFill>
                  <a:srgbClr val="2254C5"/>
                </a:solidFill>
                <a:latin typeface="Montserrat" pitchFamily="2" charset="77"/>
              </a:rPr>
              <a:t>And</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Quantitative</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Analysis</a:t>
            </a:r>
            <a:r>
              <a:rPr lang="id-ID" altLang="zh-CN" sz="2200">
                <a:solidFill>
                  <a:srgbClr val="2254C5"/>
                </a:solidFill>
                <a:latin typeface="Montserrat" pitchFamily="2" charset="77"/>
              </a:rPr>
              <a:t>, 45(2), 335-367. doi: 10.1017/s002210901000013x</a:t>
            </a:r>
          </a:p>
          <a:p>
            <a:pPr marL="457200" indent="-457200">
              <a:buFont typeface="Arial" panose="020B0604020202020204" pitchFamily="34" charset="0"/>
              <a:buChar char="•"/>
            </a:pPr>
            <a:endParaRPr lang="id-ID" altLang="zh-CN" sz="2200">
              <a:solidFill>
                <a:srgbClr val="2254C5"/>
              </a:solidFill>
              <a:latin typeface="Montserrat" pitchFamily="2" charset="77"/>
            </a:endParaRPr>
          </a:p>
          <a:p>
            <a:pPr marL="457200" indent="-457200">
              <a:buFont typeface="Arial" panose="020B0604020202020204" pitchFamily="34" charset="0"/>
              <a:buChar char="•"/>
            </a:pPr>
            <a:r>
              <a:rPr lang="id-ID" altLang="zh-CN" sz="2200" err="1">
                <a:solidFill>
                  <a:srgbClr val="2254C5"/>
                </a:solidFill>
                <a:latin typeface="Montserrat" pitchFamily="2" charset="77"/>
              </a:rPr>
              <a:t>Xing</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Y</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Zhang</a:t>
            </a:r>
            <a:r>
              <a:rPr lang="id-ID" altLang="zh-CN" sz="2200">
                <a:solidFill>
                  <a:srgbClr val="2254C5"/>
                </a:solidFill>
                <a:latin typeface="Montserrat" pitchFamily="2" charset="77"/>
              </a:rPr>
              <a:t>, X., &amp; </a:t>
            </a:r>
            <a:r>
              <a:rPr lang="id-ID" altLang="zh-CN" sz="2200" err="1">
                <a:solidFill>
                  <a:srgbClr val="2254C5"/>
                </a:solidFill>
                <a:latin typeface="Montserrat" pitchFamily="2" charset="77"/>
              </a:rPr>
              <a:t>Zhao</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R</a:t>
            </a:r>
            <a:r>
              <a:rPr lang="id-ID" altLang="zh-CN" sz="2200">
                <a:solidFill>
                  <a:srgbClr val="2254C5"/>
                </a:solidFill>
                <a:latin typeface="Montserrat" pitchFamily="2" charset="77"/>
              </a:rPr>
              <a:t>. (2010). </a:t>
            </a:r>
            <a:r>
              <a:rPr lang="id-ID" altLang="zh-CN" sz="2200" err="1">
                <a:solidFill>
                  <a:srgbClr val="2254C5"/>
                </a:solidFill>
                <a:latin typeface="Montserrat" pitchFamily="2" charset="77"/>
              </a:rPr>
              <a:t>What</a:t>
            </a:r>
            <a:r>
              <a:rPr lang="id-ID" altLang="zh-CN" sz="2200">
                <a:solidFill>
                  <a:srgbClr val="2254C5"/>
                </a:solidFill>
                <a:latin typeface="Montserrat" pitchFamily="2" charset="77"/>
              </a:rPr>
              <a:t> Does </a:t>
            </a:r>
            <a:r>
              <a:rPr lang="id-ID" altLang="zh-CN" sz="2200" err="1">
                <a:solidFill>
                  <a:srgbClr val="2254C5"/>
                </a:solidFill>
                <a:latin typeface="Montserrat" pitchFamily="2" charset="77"/>
              </a:rPr>
              <a:t>the</a:t>
            </a:r>
            <a:r>
              <a:rPr lang="id-ID" altLang="zh-CN" sz="2200">
                <a:solidFill>
                  <a:srgbClr val="2254C5"/>
                </a:solidFill>
                <a:latin typeface="Montserrat" pitchFamily="2" charset="77"/>
              </a:rPr>
              <a:t> Individual </a:t>
            </a:r>
            <a:r>
              <a:rPr lang="id-ID" altLang="zh-CN" sz="2200" err="1">
                <a:solidFill>
                  <a:srgbClr val="2254C5"/>
                </a:solidFill>
                <a:latin typeface="Montserrat" pitchFamily="2" charset="77"/>
              </a:rPr>
              <a:t>Option</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Volatility</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Smirk</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Tell</a:t>
            </a:r>
            <a:r>
              <a:rPr lang="id-ID" altLang="zh-CN" sz="2200">
                <a:solidFill>
                  <a:srgbClr val="2254C5"/>
                </a:solidFill>
                <a:latin typeface="Montserrat" pitchFamily="2" charset="77"/>
              </a:rPr>
              <a:t> Us </a:t>
            </a:r>
            <a:r>
              <a:rPr lang="id-ID" altLang="zh-CN" sz="2200" err="1">
                <a:solidFill>
                  <a:srgbClr val="2254C5"/>
                </a:solidFill>
                <a:latin typeface="Montserrat" pitchFamily="2" charset="77"/>
              </a:rPr>
              <a:t>About</a:t>
            </a:r>
            <a:r>
              <a:rPr lang="id-ID" altLang="zh-CN" sz="2200">
                <a:solidFill>
                  <a:srgbClr val="2254C5"/>
                </a:solidFill>
                <a:latin typeface="Montserrat" pitchFamily="2" charset="77"/>
              </a:rPr>
              <a:t> Future Equity </a:t>
            </a:r>
            <a:r>
              <a:rPr lang="id-ID" altLang="zh-CN" sz="2200" err="1">
                <a:solidFill>
                  <a:srgbClr val="2254C5"/>
                </a:solidFill>
                <a:latin typeface="Montserrat" pitchFamily="2" charset="77"/>
              </a:rPr>
              <a:t>Returns</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Journal</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Of</a:t>
            </a:r>
            <a:r>
              <a:rPr lang="id-ID" altLang="zh-CN" sz="2200">
                <a:solidFill>
                  <a:srgbClr val="2254C5"/>
                </a:solidFill>
                <a:latin typeface="Montserrat" pitchFamily="2" charset="77"/>
              </a:rPr>
              <a:t> Financial </a:t>
            </a:r>
            <a:r>
              <a:rPr lang="id-ID" altLang="zh-CN" sz="2200" err="1">
                <a:solidFill>
                  <a:srgbClr val="2254C5"/>
                </a:solidFill>
                <a:latin typeface="Montserrat" pitchFamily="2" charset="77"/>
              </a:rPr>
              <a:t>And</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Quantitative</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Analysis</a:t>
            </a:r>
            <a:r>
              <a:rPr lang="id-ID" altLang="zh-CN" sz="2200">
                <a:solidFill>
                  <a:srgbClr val="2254C5"/>
                </a:solidFill>
                <a:latin typeface="Montserrat" pitchFamily="2" charset="77"/>
              </a:rPr>
              <a:t>, 45(3), 641-662. </a:t>
            </a:r>
            <a:r>
              <a:rPr lang="id-ID" altLang="zh-CN" sz="2200" err="1">
                <a:solidFill>
                  <a:srgbClr val="2254C5"/>
                </a:solidFill>
                <a:latin typeface="Montserrat" pitchFamily="2" charset="77"/>
              </a:rPr>
              <a:t>Retrieved</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from</a:t>
            </a:r>
            <a:r>
              <a:rPr lang="id-ID" altLang="zh-CN" sz="2200">
                <a:solidFill>
                  <a:srgbClr val="2254C5"/>
                </a:solidFill>
                <a:latin typeface="Montserrat" pitchFamily="2" charset="77"/>
              </a:rPr>
              <a:t> </a:t>
            </a:r>
            <a:r>
              <a:rPr lang="id-ID" altLang="zh-CN" sz="2200" err="1">
                <a:solidFill>
                  <a:srgbClr val="2254C5"/>
                </a:solidFill>
                <a:latin typeface="Montserrat" pitchFamily="2" charset="77"/>
              </a:rPr>
              <a:t>https</a:t>
            </a:r>
            <a:r>
              <a:rPr lang="id-ID" altLang="zh-CN" sz="2200">
                <a:solidFill>
                  <a:srgbClr val="2254C5"/>
                </a:solidFill>
                <a:latin typeface="Montserrat" pitchFamily="2" charset="77"/>
              </a:rPr>
              <a:t>://</a:t>
            </a:r>
            <a:r>
              <a:rPr lang="id-ID" altLang="zh-CN" sz="2200" err="1">
                <a:solidFill>
                  <a:srgbClr val="2254C5"/>
                </a:solidFill>
                <a:latin typeface="Montserrat" pitchFamily="2" charset="77"/>
              </a:rPr>
              <a:t>econpapers.repec.org</a:t>
            </a:r>
            <a:r>
              <a:rPr lang="id-ID" altLang="zh-CN" sz="2200">
                <a:solidFill>
                  <a:srgbClr val="2254C5"/>
                </a:solidFill>
                <a:latin typeface="Montserrat" pitchFamily="2" charset="77"/>
              </a:rPr>
              <a:t>/</a:t>
            </a:r>
            <a:r>
              <a:rPr lang="id-ID" altLang="zh-CN" sz="2200" err="1">
                <a:solidFill>
                  <a:srgbClr val="2254C5"/>
                </a:solidFill>
                <a:latin typeface="Montserrat" pitchFamily="2" charset="77"/>
              </a:rPr>
              <a:t>article</a:t>
            </a:r>
            <a:r>
              <a:rPr lang="id-ID" altLang="zh-CN" sz="2200">
                <a:solidFill>
                  <a:srgbClr val="2254C5"/>
                </a:solidFill>
                <a:latin typeface="Montserrat" pitchFamily="2" charset="77"/>
              </a:rPr>
              <a:t>/</a:t>
            </a:r>
            <a:r>
              <a:rPr lang="id-ID" altLang="zh-CN" sz="2200" err="1">
                <a:solidFill>
                  <a:srgbClr val="2254C5"/>
                </a:solidFill>
                <a:latin typeface="Montserrat" pitchFamily="2" charset="77"/>
              </a:rPr>
              <a:t>cupjfinqa</a:t>
            </a:r>
            <a:r>
              <a:rPr lang="id-ID" altLang="zh-CN" sz="2200">
                <a:solidFill>
                  <a:srgbClr val="2254C5"/>
                </a:solidFill>
                <a:latin typeface="Montserrat" pitchFamily="2" charset="77"/>
              </a:rPr>
              <a:t>/v_3a45_3ay_3a2010_3ai_3a03_3ap_3a641-662_5f00.htm</a:t>
            </a:r>
            <a:endParaRPr lang="en-US" altLang="zh-CN" sz="2200">
              <a:solidFill>
                <a:srgbClr val="2254C5"/>
              </a:solidFill>
              <a:latin typeface="Montserrat" pitchFamily="2" charset="77"/>
            </a:endParaRPr>
          </a:p>
          <a:p>
            <a:pPr marL="457200" indent="-457200">
              <a:buFont typeface="Arial" panose="020B0604020202020204" pitchFamily="34" charset="0"/>
              <a:buChar char="•"/>
            </a:pPr>
            <a:endParaRPr lang="id-ID" altLang="zh-CN" sz="2000">
              <a:solidFill>
                <a:srgbClr val="000000"/>
              </a:solidFill>
              <a:effectLst/>
              <a:latin typeface="Montserrat" pitchFamily="2" charset="77"/>
            </a:endParaRPr>
          </a:p>
        </p:txBody>
      </p:sp>
    </p:spTree>
    <p:extLst>
      <p:ext uri="{BB962C8B-B14F-4D97-AF65-F5344CB8AC3E}">
        <p14:creationId xmlns:p14="http://schemas.microsoft.com/office/powerpoint/2010/main" val="41742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60020D5-9564-5D17-39C9-A46B887C07D3}"/>
              </a:ext>
            </a:extLst>
          </p:cNvPr>
          <p:cNvSpPr txBox="1"/>
          <p:nvPr/>
        </p:nvSpPr>
        <p:spPr>
          <a:xfrm>
            <a:off x="3166788" y="9713325"/>
            <a:ext cx="474183" cy="369332"/>
          </a:xfrm>
          <a:prstGeom prst="rect">
            <a:avLst/>
          </a:prstGeom>
          <a:noFill/>
        </p:spPr>
        <p:txBody>
          <a:bodyPr wrap="square" rtlCol="0">
            <a:spAutoFit/>
          </a:bodyPr>
          <a:lstStyle/>
          <a:p>
            <a:r>
              <a:rPr lang="en-US" b="1">
                <a:solidFill>
                  <a:schemeClr val="bg1"/>
                </a:solidFill>
              </a:rPr>
              <a:t>5%</a:t>
            </a:r>
          </a:p>
        </p:txBody>
      </p:sp>
      <p:sp>
        <p:nvSpPr>
          <p:cNvPr id="3" name="TextBox 3"/>
          <p:cNvSpPr txBox="1"/>
          <p:nvPr/>
        </p:nvSpPr>
        <p:spPr>
          <a:xfrm>
            <a:off x="8845934" y="4925575"/>
            <a:ext cx="8661955" cy="1332929"/>
          </a:xfrm>
          <a:prstGeom prst="rect">
            <a:avLst/>
          </a:prstGeom>
        </p:spPr>
        <p:txBody>
          <a:bodyPr lIns="0" tIns="0" rIns="0" bIns="0" rtlCol="0" anchor="t">
            <a:spAutoFit/>
          </a:bodyPr>
          <a:lstStyle/>
          <a:p>
            <a:pPr>
              <a:lnSpc>
                <a:spcPct val="150000"/>
              </a:lnSpc>
            </a:pPr>
            <a:r>
              <a:rPr lang="en-US" sz="2000" dirty="0">
                <a:solidFill>
                  <a:srgbClr val="2254C5"/>
                </a:solidFill>
                <a:latin typeface="Montserrat" pitchFamily="2" charset="77"/>
              </a:rPr>
              <a:t>HSI Investment Tool is a model that utilizes the </a:t>
            </a:r>
            <a:r>
              <a:rPr lang="en-US" sz="2000" b="1" dirty="0">
                <a:solidFill>
                  <a:srgbClr val="2254C5"/>
                </a:solidFill>
                <a:latin typeface="Montserrat" pitchFamily="2" charset="77"/>
              </a:rPr>
              <a:t>time difference </a:t>
            </a:r>
            <a:r>
              <a:rPr lang="en-US" sz="2000" dirty="0">
                <a:solidFill>
                  <a:srgbClr val="2254C5"/>
                </a:solidFill>
                <a:latin typeface="Montserrat" pitchFamily="2" charset="77"/>
              </a:rPr>
              <a:t>in incorporating new information between option market and stock market to estimate the equity performance trend ahead of time</a:t>
            </a:r>
            <a:r>
              <a:rPr lang="en-AU" sz="2000" dirty="0">
                <a:solidFill>
                  <a:srgbClr val="2254C5"/>
                </a:solidFill>
                <a:latin typeface="Montserrat" pitchFamily="2" charset="77"/>
              </a:rPr>
              <a:t>.</a:t>
            </a:r>
            <a:r>
              <a:rPr lang="en-US" sz="2000" dirty="0">
                <a:solidFill>
                  <a:srgbClr val="2254C5"/>
                </a:solidFill>
                <a:latin typeface="Montserrat" pitchFamily="2" charset="77"/>
              </a:rPr>
              <a:t>  </a:t>
            </a:r>
            <a:r>
              <a:rPr lang="zh-CN" altLang="en-US" sz="2000" dirty="0">
                <a:solidFill>
                  <a:srgbClr val="2254C5"/>
                </a:solidFill>
                <a:latin typeface="Montserrat" pitchFamily="2" charset="77"/>
              </a:rPr>
              <a:t> </a:t>
            </a:r>
            <a:endParaRPr lang="en-US" sz="2000" dirty="0">
              <a:solidFill>
                <a:srgbClr val="2254C5"/>
              </a:solidFill>
              <a:latin typeface="Montserrat" pitchFamily="2" charset="77"/>
            </a:endParaRPr>
          </a:p>
        </p:txBody>
      </p:sp>
      <p:sp>
        <p:nvSpPr>
          <p:cNvPr id="4" name="TextBox 4"/>
          <p:cNvSpPr txBox="1"/>
          <p:nvPr/>
        </p:nvSpPr>
        <p:spPr>
          <a:xfrm>
            <a:off x="8845934" y="2791525"/>
            <a:ext cx="9262772" cy="1336841"/>
          </a:xfrm>
          <a:prstGeom prst="rect">
            <a:avLst/>
          </a:prstGeom>
        </p:spPr>
        <p:txBody>
          <a:bodyPr wrap="square" lIns="0" tIns="0" rIns="0" bIns="0" rtlCol="0" anchor="t">
            <a:spAutoFit/>
          </a:bodyPr>
          <a:lstStyle/>
          <a:p>
            <a:pPr>
              <a:lnSpc>
                <a:spcPts val="10951"/>
              </a:lnSpc>
            </a:pPr>
            <a:r>
              <a:rPr lang="en-US" sz="8800">
                <a:solidFill>
                  <a:srgbClr val="2254C5"/>
                </a:solidFill>
                <a:latin typeface="Montserrat Semi-Bold Bold"/>
              </a:rPr>
              <a:t>About the tool</a:t>
            </a:r>
          </a:p>
        </p:txBody>
      </p:sp>
      <p:sp>
        <p:nvSpPr>
          <p:cNvPr id="7" name="AutoShape 7"/>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9" name="TextBox 12">
            <a:extLst>
              <a:ext uri="{FF2B5EF4-FFF2-40B4-BE49-F238E27FC236}">
                <a16:creationId xmlns:a16="http://schemas.microsoft.com/office/drawing/2014/main" id="{BFB9E953-216D-C855-4048-8A7632C801F7}"/>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pic>
        <p:nvPicPr>
          <p:cNvPr id="10" name="Picture 12">
            <a:extLst>
              <a:ext uri="{FF2B5EF4-FFF2-40B4-BE49-F238E27FC236}">
                <a16:creationId xmlns:a16="http://schemas.microsoft.com/office/drawing/2014/main" id="{6B038685-787A-7732-C0A8-4B03839B2C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6446" y="2552700"/>
            <a:ext cx="6729754" cy="5560459"/>
          </a:xfrm>
          <a:prstGeom prst="rect">
            <a:avLst/>
          </a:prstGeom>
        </p:spPr>
      </p:pic>
      <p:sp>
        <p:nvSpPr>
          <p:cNvPr id="2" name="TextBox 7">
            <a:extLst>
              <a:ext uri="{FF2B5EF4-FFF2-40B4-BE49-F238E27FC236}">
                <a16:creationId xmlns:a16="http://schemas.microsoft.com/office/drawing/2014/main" id="{302772CC-116D-B2E2-AD03-801A660A73D3}"/>
              </a:ext>
            </a:extLst>
          </p:cNvPr>
          <p:cNvSpPr txBox="1"/>
          <p:nvPr/>
        </p:nvSpPr>
        <p:spPr>
          <a:xfrm>
            <a:off x="2362200" y="8724900"/>
            <a:ext cx="2035860" cy="616836"/>
          </a:xfrm>
          <a:prstGeom prst="rect">
            <a:avLst/>
          </a:prstGeom>
        </p:spPr>
        <p:txBody>
          <a:bodyPr wrap="square" lIns="0" tIns="0" rIns="0" bIns="0" rtlCol="0" anchor="t">
            <a:spAutoFit/>
          </a:bodyPr>
          <a:lstStyle/>
          <a:p>
            <a:pPr algn="ctr">
              <a:lnSpc>
                <a:spcPts val="5797"/>
              </a:lnSpc>
            </a:pPr>
            <a:r>
              <a:rPr lang="en-US" sz="1600" b="1">
                <a:solidFill>
                  <a:srgbClr val="2154C5"/>
                </a:solidFill>
                <a:latin typeface="Open Sauce Bold"/>
              </a:rPr>
              <a:t>Introduction</a:t>
            </a:r>
          </a:p>
        </p:txBody>
      </p:sp>
      <p:sp>
        <p:nvSpPr>
          <p:cNvPr id="5" name="TextBox 7">
            <a:extLst>
              <a:ext uri="{FF2B5EF4-FFF2-40B4-BE49-F238E27FC236}">
                <a16:creationId xmlns:a16="http://schemas.microsoft.com/office/drawing/2014/main" id="{DE27D7B9-9A00-E928-AB34-85C1E6DCEE8C}"/>
              </a:ext>
            </a:extLst>
          </p:cNvPr>
          <p:cNvSpPr txBox="1"/>
          <p:nvPr/>
        </p:nvSpPr>
        <p:spPr>
          <a:xfrm>
            <a:off x="5160499" y="9157820"/>
            <a:ext cx="2198808"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6" name="TextBox 7">
            <a:extLst>
              <a:ext uri="{FF2B5EF4-FFF2-40B4-BE49-F238E27FC236}">
                <a16:creationId xmlns:a16="http://schemas.microsoft.com/office/drawing/2014/main" id="{8A85C29C-F651-E2DF-2F3E-8D24EF1ECC93}"/>
              </a:ext>
            </a:extLst>
          </p:cNvPr>
          <p:cNvSpPr txBox="1"/>
          <p:nvPr/>
        </p:nvSpPr>
        <p:spPr>
          <a:xfrm>
            <a:off x="8360899" y="9163912"/>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8" name="Straight Connector 7">
            <a:extLst>
              <a:ext uri="{FF2B5EF4-FFF2-40B4-BE49-F238E27FC236}">
                <a16:creationId xmlns:a16="http://schemas.microsoft.com/office/drawing/2014/main" id="{6F9FDD68-4712-BFB8-AFC4-A0A0F61D053E}"/>
              </a:ext>
            </a:extLst>
          </p:cNvPr>
          <p:cNvCxnSpPr>
            <a:cxnSpLocks/>
            <a:endCxn id="37"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7">
            <a:extLst>
              <a:ext uri="{FF2B5EF4-FFF2-40B4-BE49-F238E27FC236}">
                <a16:creationId xmlns:a16="http://schemas.microsoft.com/office/drawing/2014/main" id="{26DB7FDB-F7E0-4AA9-841B-9ACC38F8B9F7}"/>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12" name="TextBox 7">
            <a:extLst>
              <a:ext uri="{FF2B5EF4-FFF2-40B4-BE49-F238E27FC236}">
                <a16:creationId xmlns:a16="http://schemas.microsoft.com/office/drawing/2014/main" id="{70D330B9-5469-7092-3E22-F68E93F67018}"/>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13" name="Group 12">
            <a:extLst>
              <a:ext uri="{FF2B5EF4-FFF2-40B4-BE49-F238E27FC236}">
                <a16:creationId xmlns:a16="http://schemas.microsoft.com/office/drawing/2014/main" id="{DBCEE213-0BAA-828E-9435-3E856BB762BC}"/>
              </a:ext>
            </a:extLst>
          </p:cNvPr>
          <p:cNvGrpSpPr/>
          <p:nvPr/>
        </p:nvGrpSpPr>
        <p:grpSpPr>
          <a:xfrm>
            <a:off x="3031627" y="9501930"/>
            <a:ext cx="697008" cy="718420"/>
            <a:chOff x="1073426" y="8081531"/>
            <a:chExt cx="697008" cy="718420"/>
          </a:xfrm>
        </p:grpSpPr>
        <p:sp>
          <p:nvSpPr>
            <p:cNvPr id="14" name="Oval 13">
              <a:extLst>
                <a:ext uri="{FF2B5EF4-FFF2-40B4-BE49-F238E27FC236}">
                  <a16:creationId xmlns:a16="http://schemas.microsoft.com/office/drawing/2014/main" id="{B7A79FFC-CEA7-34F7-7BC7-C5928EE5992A}"/>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CEBB8E-66F9-644B-78E0-5EBCCE8D0FB5}"/>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F7D9406-9355-B43D-A79B-9B67D6B49474}"/>
              </a:ext>
            </a:extLst>
          </p:cNvPr>
          <p:cNvGrpSpPr/>
          <p:nvPr/>
        </p:nvGrpSpPr>
        <p:grpSpPr>
          <a:xfrm>
            <a:off x="6117636" y="9689807"/>
            <a:ext cx="337134" cy="361709"/>
            <a:chOff x="1073426" y="8081531"/>
            <a:chExt cx="697008" cy="718420"/>
          </a:xfrm>
        </p:grpSpPr>
        <p:sp>
          <p:nvSpPr>
            <p:cNvPr id="18" name="Oval 17">
              <a:extLst>
                <a:ext uri="{FF2B5EF4-FFF2-40B4-BE49-F238E27FC236}">
                  <a16:creationId xmlns:a16="http://schemas.microsoft.com/office/drawing/2014/main" id="{EA4C5705-FA10-9E56-9FAE-0EC97D835D4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B953613-4695-294D-494A-067730217C3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51E62A7-2E93-C2CA-742B-8682EDE08E30}"/>
              </a:ext>
            </a:extLst>
          </p:cNvPr>
          <p:cNvGrpSpPr/>
          <p:nvPr/>
        </p:nvGrpSpPr>
        <p:grpSpPr>
          <a:xfrm>
            <a:off x="9117203" y="9689807"/>
            <a:ext cx="337134" cy="361709"/>
            <a:chOff x="1073426" y="8081531"/>
            <a:chExt cx="697008" cy="718420"/>
          </a:xfrm>
        </p:grpSpPr>
        <p:sp>
          <p:nvSpPr>
            <p:cNvPr id="30" name="Oval 29">
              <a:extLst>
                <a:ext uri="{FF2B5EF4-FFF2-40B4-BE49-F238E27FC236}">
                  <a16:creationId xmlns:a16="http://schemas.microsoft.com/office/drawing/2014/main" id="{32197CD7-AD2D-97C2-EB87-1F4AC6990DA3}"/>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976EC7F-E8A1-E6C4-5C5E-040A2EB4BE84}"/>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11F7379-A82E-C694-97A0-5BD987711D30}"/>
              </a:ext>
            </a:extLst>
          </p:cNvPr>
          <p:cNvGrpSpPr/>
          <p:nvPr/>
        </p:nvGrpSpPr>
        <p:grpSpPr>
          <a:xfrm>
            <a:off x="11986165" y="9703472"/>
            <a:ext cx="337134" cy="361709"/>
            <a:chOff x="1073426" y="8081531"/>
            <a:chExt cx="697008" cy="718420"/>
          </a:xfrm>
        </p:grpSpPr>
        <p:sp>
          <p:nvSpPr>
            <p:cNvPr id="33" name="Oval 32">
              <a:extLst>
                <a:ext uri="{FF2B5EF4-FFF2-40B4-BE49-F238E27FC236}">
                  <a16:creationId xmlns:a16="http://schemas.microsoft.com/office/drawing/2014/main" id="{9D26EE40-1326-C1A0-C05F-964ABCC9B9C7}"/>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DFA55A2-3D4D-E6B2-F880-25F7C3095616}"/>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4997DCAD-9209-7FAD-3223-5758D6FCC910}"/>
              </a:ext>
            </a:extLst>
          </p:cNvPr>
          <p:cNvGrpSpPr/>
          <p:nvPr/>
        </p:nvGrpSpPr>
        <p:grpSpPr>
          <a:xfrm>
            <a:off x="14576965" y="9689807"/>
            <a:ext cx="337134" cy="361709"/>
            <a:chOff x="1073426" y="8081531"/>
            <a:chExt cx="697008" cy="718420"/>
          </a:xfrm>
        </p:grpSpPr>
        <p:sp>
          <p:nvSpPr>
            <p:cNvPr id="37" name="Oval 36">
              <a:extLst>
                <a:ext uri="{FF2B5EF4-FFF2-40B4-BE49-F238E27FC236}">
                  <a16:creationId xmlns:a16="http://schemas.microsoft.com/office/drawing/2014/main" id="{B5C6193C-6AE5-F38D-1687-842F6D67725C}"/>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1A8DD8D-86B3-57F9-2F65-3D3565869FD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02F5AD3-86F8-FB68-54B9-3B516C1AE47B}"/>
              </a:ext>
            </a:extLst>
          </p:cNvPr>
          <p:cNvSpPr txBox="1"/>
          <p:nvPr/>
        </p:nvSpPr>
        <p:spPr>
          <a:xfrm>
            <a:off x="3097307" y="9678964"/>
            <a:ext cx="697008" cy="369332"/>
          </a:xfrm>
          <a:prstGeom prst="rect">
            <a:avLst/>
          </a:prstGeom>
          <a:noFill/>
        </p:spPr>
        <p:txBody>
          <a:bodyPr wrap="square" rtlCol="0">
            <a:spAutoFit/>
          </a:bodyPr>
          <a:lstStyle/>
          <a:p>
            <a:r>
              <a:rPr lang="en-US" b="1">
                <a:solidFill>
                  <a:schemeClr val="bg1"/>
                </a:solidFill>
              </a:rPr>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3">
            <a:alpha val="21000"/>
          </a:srgbClr>
        </a:solidFill>
        <a:effectLst/>
      </p:bgPr>
    </p:bg>
    <p:spTree>
      <p:nvGrpSpPr>
        <p:cNvPr id="1" name=""/>
        <p:cNvGrpSpPr/>
        <p:nvPr/>
      </p:nvGrpSpPr>
      <p:grpSpPr>
        <a:xfrm>
          <a:off x="0" y="0"/>
          <a:ext cx="0" cy="0"/>
          <a:chOff x="0" y="0"/>
          <a:chExt cx="0" cy="0"/>
        </a:xfrm>
      </p:grpSpPr>
      <p:sp>
        <p:nvSpPr>
          <p:cNvPr id="11" name="AutoShape 11"/>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12" name="TextBox 12"/>
          <p:cNvSpPr txBox="1"/>
          <p:nvPr/>
        </p:nvSpPr>
        <p:spPr>
          <a:xfrm>
            <a:off x="1090805" y="865383"/>
            <a:ext cx="9408877" cy="1558055"/>
          </a:xfrm>
          <a:prstGeom prst="rect">
            <a:avLst/>
          </a:prstGeom>
        </p:spPr>
        <p:txBody>
          <a:bodyPr lIns="0" tIns="0" rIns="0" bIns="0" rtlCol="0" anchor="t">
            <a:spAutoFit/>
          </a:bodyPr>
          <a:lstStyle/>
          <a:p>
            <a:pPr>
              <a:lnSpc>
                <a:spcPts val="13285"/>
              </a:lnSpc>
            </a:pPr>
            <a:r>
              <a:rPr lang="en-US" sz="7200">
                <a:solidFill>
                  <a:srgbClr val="2254C5"/>
                </a:solidFill>
                <a:latin typeface="Montserrat Semi-Bold Bold"/>
              </a:rPr>
              <a:t>What do we use</a:t>
            </a:r>
          </a:p>
        </p:txBody>
      </p:sp>
      <p:grpSp>
        <p:nvGrpSpPr>
          <p:cNvPr id="13" name="Group 13"/>
          <p:cNvGrpSpPr/>
          <p:nvPr/>
        </p:nvGrpSpPr>
        <p:grpSpPr>
          <a:xfrm>
            <a:off x="11582816" y="1307278"/>
            <a:ext cx="4800599" cy="674267"/>
            <a:chOff x="-23031" y="38735"/>
            <a:chExt cx="1311657" cy="141347"/>
          </a:xfrm>
        </p:grpSpPr>
        <p:sp>
          <p:nvSpPr>
            <p:cNvPr id="14" name="Freeform 14"/>
            <p:cNvSpPr/>
            <p:nvPr/>
          </p:nvSpPr>
          <p:spPr>
            <a:xfrm>
              <a:off x="-23031" y="38735"/>
              <a:ext cx="1311657" cy="141347"/>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sp>
      </p:grpSp>
      <p:sp>
        <p:nvSpPr>
          <p:cNvPr id="16" name="TextBox 16"/>
          <p:cNvSpPr txBox="1"/>
          <p:nvPr/>
        </p:nvSpPr>
        <p:spPr>
          <a:xfrm>
            <a:off x="11767103" y="2095500"/>
            <a:ext cx="3778113" cy="554662"/>
          </a:xfrm>
          <a:prstGeom prst="rect">
            <a:avLst/>
          </a:prstGeom>
        </p:spPr>
        <p:txBody>
          <a:bodyPr lIns="0" tIns="0" rIns="0" bIns="0" rtlCol="0" anchor="t">
            <a:spAutoFit/>
          </a:bodyPr>
          <a:lstStyle/>
          <a:p>
            <a:pPr>
              <a:lnSpc>
                <a:spcPts val="4459"/>
              </a:lnSpc>
            </a:pPr>
            <a:r>
              <a:rPr lang="en-US" sz="3185">
                <a:solidFill>
                  <a:srgbClr val="2254C5"/>
                </a:solidFill>
                <a:latin typeface="Montserrat Semi-Bold Bold"/>
              </a:rPr>
              <a:t>HSI</a:t>
            </a:r>
            <a:r>
              <a:rPr lang="zh-CN" altLang="en-US" sz="3185">
                <a:solidFill>
                  <a:srgbClr val="2254C5"/>
                </a:solidFill>
                <a:latin typeface="Montserrat Semi-Bold Bold"/>
              </a:rPr>
              <a:t> </a:t>
            </a:r>
            <a:r>
              <a:rPr lang="en-AU" altLang="zh-CN" sz="3185">
                <a:solidFill>
                  <a:srgbClr val="2254C5"/>
                </a:solidFill>
                <a:latin typeface="Montserrat Semi-Bold Bold"/>
              </a:rPr>
              <a:t>Index</a:t>
            </a:r>
            <a:endParaRPr lang="en-US" sz="3185">
              <a:solidFill>
                <a:srgbClr val="2254C5"/>
              </a:solidFill>
              <a:latin typeface="Montserrat Semi-Bold Bold"/>
            </a:endParaRPr>
          </a:p>
        </p:txBody>
      </p:sp>
      <p:sp>
        <p:nvSpPr>
          <p:cNvPr id="17" name="TextBox 17"/>
          <p:cNvSpPr txBox="1"/>
          <p:nvPr/>
        </p:nvSpPr>
        <p:spPr>
          <a:xfrm>
            <a:off x="11747245" y="1562100"/>
            <a:ext cx="3065363" cy="220573"/>
          </a:xfrm>
          <a:prstGeom prst="rect">
            <a:avLst/>
          </a:prstGeom>
        </p:spPr>
        <p:txBody>
          <a:bodyPr lIns="0" tIns="0" rIns="0" bIns="0" rtlCol="0" anchor="t">
            <a:spAutoFit/>
          </a:bodyPr>
          <a:lstStyle/>
          <a:p>
            <a:pPr>
              <a:lnSpc>
                <a:spcPts val="1679"/>
              </a:lnSpc>
            </a:pPr>
            <a:r>
              <a:rPr lang="en-US">
                <a:solidFill>
                  <a:srgbClr val="FFFFFF"/>
                </a:solidFill>
                <a:latin typeface="Montserrat Semi-Bold"/>
              </a:rPr>
              <a:t>Underlying asset</a:t>
            </a:r>
          </a:p>
        </p:txBody>
      </p:sp>
      <p:sp>
        <p:nvSpPr>
          <p:cNvPr id="23" name="TextBox 23"/>
          <p:cNvSpPr txBox="1"/>
          <p:nvPr/>
        </p:nvSpPr>
        <p:spPr>
          <a:xfrm>
            <a:off x="11735216" y="5392284"/>
            <a:ext cx="3778113" cy="533736"/>
          </a:xfrm>
          <a:prstGeom prst="rect">
            <a:avLst/>
          </a:prstGeom>
        </p:spPr>
        <p:txBody>
          <a:bodyPr lIns="0" tIns="0" rIns="0" bIns="0" rtlCol="0" anchor="t">
            <a:spAutoFit/>
          </a:bodyPr>
          <a:lstStyle/>
          <a:p>
            <a:pPr>
              <a:lnSpc>
                <a:spcPts val="4459"/>
              </a:lnSpc>
            </a:pPr>
            <a:r>
              <a:rPr lang="en-US" sz="3185">
                <a:solidFill>
                  <a:srgbClr val="2254C5"/>
                </a:solidFill>
                <a:latin typeface="Montserrat Semi-Bold Bold"/>
              </a:rPr>
              <a:t>2,411,957,106</a:t>
            </a:r>
          </a:p>
        </p:txBody>
      </p:sp>
      <p:grpSp>
        <p:nvGrpSpPr>
          <p:cNvPr id="40" name="Group 39">
            <a:extLst>
              <a:ext uri="{FF2B5EF4-FFF2-40B4-BE49-F238E27FC236}">
                <a16:creationId xmlns:a16="http://schemas.microsoft.com/office/drawing/2014/main" id="{4C251357-DFBE-5FC8-DA62-F974649D4E28}"/>
              </a:ext>
            </a:extLst>
          </p:cNvPr>
          <p:cNvGrpSpPr/>
          <p:nvPr/>
        </p:nvGrpSpPr>
        <p:grpSpPr>
          <a:xfrm>
            <a:off x="11582814" y="3695700"/>
            <a:ext cx="4800602" cy="649873"/>
            <a:chOff x="11734798" y="3904116"/>
            <a:chExt cx="4800602" cy="649873"/>
          </a:xfrm>
        </p:grpSpPr>
        <p:grpSp>
          <p:nvGrpSpPr>
            <p:cNvPr id="20" name="Group 20"/>
            <p:cNvGrpSpPr/>
            <p:nvPr/>
          </p:nvGrpSpPr>
          <p:grpSpPr>
            <a:xfrm>
              <a:off x="11734798" y="3904116"/>
              <a:ext cx="4800599" cy="649873"/>
              <a:chOff x="0" y="0"/>
              <a:chExt cx="1406421" cy="158621"/>
            </a:xfrm>
          </p:grpSpPr>
          <p:sp>
            <p:nvSpPr>
              <p:cNvPr id="21" name="Freeform 21"/>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sp>
        </p:grpSp>
        <p:sp>
          <p:nvSpPr>
            <p:cNvPr id="24" name="TextBox 24"/>
            <p:cNvSpPr txBox="1"/>
            <p:nvPr/>
          </p:nvSpPr>
          <p:spPr>
            <a:xfrm>
              <a:off x="11899228" y="4173728"/>
              <a:ext cx="4636172" cy="220573"/>
            </a:xfrm>
            <a:prstGeom prst="rect">
              <a:avLst/>
            </a:prstGeom>
          </p:spPr>
          <p:txBody>
            <a:bodyPr wrap="square" lIns="0" tIns="0" rIns="0" bIns="0" rtlCol="0" anchor="t">
              <a:spAutoFit/>
            </a:bodyPr>
            <a:lstStyle/>
            <a:p>
              <a:pPr>
                <a:lnSpc>
                  <a:spcPts val="1679"/>
                </a:lnSpc>
              </a:pPr>
              <a:r>
                <a:rPr lang="en-US">
                  <a:solidFill>
                    <a:srgbClr val="FFFFFF"/>
                  </a:solidFill>
                  <a:latin typeface="Montserrat Semi-Bold"/>
                </a:rPr>
                <a:t>Trading Range and Volume</a:t>
              </a:r>
            </a:p>
          </p:txBody>
        </p:sp>
      </p:grpSp>
      <p:sp>
        <p:nvSpPr>
          <p:cNvPr id="30" name="TextBox 30"/>
          <p:cNvSpPr txBox="1"/>
          <p:nvPr/>
        </p:nvSpPr>
        <p:spPr>
          <a:xfrm>
            <a:off x="1076325" y="6896100"/>
            <a:ext cx="15154275" cy="1805046"/>
          </a:xfrm>
          <a:prstGeom prst="rect">
            <a:avLst/>
          </a:prstGeom>
        </p:spPr>
        <p:txBody>
          <a:bodyPr wrap="square" lIns="0" tIns="0" rIns="0" bIns="0" rtlCol="0" anchor="t">
            <a:spAutoFit/>
          </a:bodyPr>
          <a:lstStyle/>
          <a:p>
            <a:pPr>
              <a:lnSpc>
                <a:spcPct val="150000"/>
              </a:lnSpc>
            </a:pPr>
            <a:r>
              <a:rPr lang="en-AU" sz="1600" dirty="0">
                <a:solidFill>
                  <a:srgbClr val="2254C5"/>
                </a:solidFill>
                <a:latin typeface="Montserrat" pitchFamily="2" charset="77"/>
              </a:rPr>
              <a:t>In this model, we utilise </a:t>
            </a:r>
            <a:r>
              <a:rPr lang="en-AU" sz="1600" b="1" dirty="0">
                <a:solidFill>
                  <a:srgbClr val="2254C5"/>
                </a:solidFill>
                <a:latin typeface="Montserrat" pitchFamily="2" charset="77"/>
              </a:rPr>
              <a:t>skew</a:t>
            </a:r>
            <a:r>
              <a:rPr lang="en-AU" sz="1600" dirty="0">
                <a:solidFill>
                  <a:srgbClr val="2254C5"/>
                </a:solidFill>
                <a:latin typeface="Montserrat" pitchFamily="2" charset="77"/>
              </a:rPr>
              <a:t> of the </a:t>
            </a:r>
            <a:r>
              <a:rPr lang="en-AU" sz="1600" b="1" dirty="0">
                <a:solidFill>
                  <a:srgbClr val="2254C5"/>
                </a:solidFill>
                <a:latin typeface="Montserrat" pitchFamily="2" charset="77"/>
              </a:rPr>
              <a:t>volatility smirk </a:t>
            </a:r>
            <a:r>
              <a:rPr lang="en-AU" sz="1600" dirty="0">
                <a:solidFill>
                  <a:srgbClr val="2254C5"/>
                </a:solidFill>
                <a:latin typeface="Montserrat" pitchFamily="2" charset="77"/>
              </a:rPr>
              <a:t>to simulate future index performance </a:t>
            </a:r>
            <a:r>
              <a:rPr lang="en-US" sz="1600" dirty="0">
                <a:solidFill>
                  <a:srgbClr val="2254C5"/>
                </a:solidFill>
                <a:latin typeface="Montserrat" pitchFamily="2" charset="77"/>
              </a:rPr>
              <a:t>since it reflects the change in </a:t>
            </a:r>
            <a:r>
              <a:rPr lang="en-US" sz="1600" b="1" dirty="0">
                <a:solidFill>
                  <a:srgbClr val="2254C5"/>
                </a:solidFill>
                <a:latin typeface="Montserrat" pitchFamily="2" charset="77"/>
              </a:rPr>
              <a:t>supply and demand </a:t>
            </a:r>
            <a:r>
              <a:rPr lang="en-US" sz="1600" dirty="0">
                <a:solidFill>
                  <a:srgbClr val="2254C5"/>
                </a:solidFill>
                <a:latin typeface="Montserrat" pitchFamily="2" charset="77"/>
              </a:rPr>
              <a:t>of the index options through </a:t>
            </a:r>
            <a:r>
              <a:rPr lang="en-US" sz="1600" b="1" dirty="0">
                <a:solidFill>
                  <a:srgbClr val="2254C5"/>
                </a:solidFill>
                <a:latin typeface="Montserrat" pitchFamily="2" charset="77"/>
              </a:rPr>
              <a:t>implied volatility </a:t>
            </a:r>
            <a:r>
              <a:rPr lang="en-US" sz="1600" dirty="0">
                <a:solidFill>
                  <a:srgbClr val="2254C5"/>
                </a:solidFill>
                <a:latin typeface="Montserrat" pitchFamily="2" charset="77"/>
              </a:rPr>
              <a:t>(</a:t>
            </a:r>
            <a:r>
              <a:rPr lang="en-US" sz="1600" dirty="0" err="1">
                <a:solidFill>
                  <a:srgbClr val="2254C5"/>
                </a:solidFill>
                <a:latin typeface="Montserrat" pitchFamily="2" charset="77"/>
              </a:rPr>
              <a:t>Yuhang</a:t>
            </a:r>
            <a:r>
              <a:rPr lang="en-US" sz="1600" dirty="0">
                <a:solidFill>
                  <a:srgbClr val="2254C5"/>
                </a:solidFill>
                <a:latin typeface="Montserrat" pitchFamily="2" charset="77"/>
              </a:rPr>
              <a:t> X, et al, 2010). </a:t>
            </a:r>
          </a:p>
          <a:p>
            <a:pPr>
              <a:lnSpc>
                <a:spcPct val="150000"/>
              </a:lnSpc>
            </a:pPr>
            <a:endParaRPr lang="en-US" sz="1600" dirty="0">
              <a:solidFill>
                <a:srgbClr val="2254C5"/>
              </a:solidFill>
              <a:latin typeface="Montserrat" pitchFamily="2" charset="77"/>
            </a:endParaRPr>
          </a:p>
          <a:p>
            <a:pPr>
              <a:lnSpc>
                <a:spcPct val="150000"/>
              </a:lnSpc>
            </a:pPr>
            <a:r>
              <a:rPr lang="en-AU" sz="1600" dirty="0">
                <a:solidFill>
                  <a:srgbClr val="2254C5"/>
                </a:solidFill>
                <a:latin typeface="Montserrat" pitchFamily="2" charset="77"/>
              </a:rPr>
              <a:t>As the degree of predictability is substantially larger when </a:t>
            </a:r>
            <a:r>
              <a:rPr lang="en-AU" sz="1600" b="1" dirty="0">
                <a:solidFill>
                  <a:srgbClr val="2254C5"/>
                </a:solidFill>
                <a:latin typeface="Montserrat" pitchFamily="2" charset="77"/>
              </a:rPr>
              <a:t>option liquidity is high </a:t>
            </a:r>
            <a:r>
              <a:rPr lang="en-AU" sz="1600" dirty="0">
                <a:solidFill>
                  <a:srgbClr val="2254C5"/>
                </a:solidFill>
                <a:latin typeface="Montserrat" pitchFamily="2" charset="77"/>
              </a:rPr>
              <a:t>and </a:t>
            </a:r>
            <a:r>
              <a:rPr lang="en-AU" sz="1600" b="1" dirty="0">
                <a:solidFill>
                  <a:srgbClr val="2254C5"/>
                </a:solidFill>
                <a:latin typeface="Montserrat" pitchFamily="2" charset="77"/>
              </a:rPr>
              <a:t>stock liquidity is low </a:t>
            </a:r>
            <a:r>
              <a:rPr lang="en-AU" sz="1600" dirty="0">
                <a:solidFill>
                  <a:srgbClr val="2254C5"/>
                </a:solidFill>
                <a:latin typeface="Montserrat" pitchFamily="2" charset="77"/>
              </a:rPr>
              <a:t>(</a:t>
            </a:r>
            <a:r>
              <a:rPr lang="en-AU" sz="1600" dirty="0" err="1">
                <a:solidFill>
                  <a:srgbClr val="2254C5"/>
                </a:solidFill>
                <a:latin typeface="Montserrat" pitchFamily="2" charset="77"/>
              </a:rPr>
              <a:t>Martijn</a:t>
            </a:r>
            <a:r>
              <a:rPr lang="en-AU" sz="1600" dirty="0">
                <a:solidFill>
                  <a:srgbClr val="2254C5"/>
                </a:solidFill>
                <a:latin typeface="Montserrat" pitchFamily="2" charset="77"/>
              </a:rPr>
              <a:t> C, 2010), the HSI index should be a good fit for people tends to speculate it using option rather than ETF. </a:t>
            </a:r>
          </a:p>
        </p:txBody>
      </p:sp>
      <p:pic>
        <p:nvPicPr>
          <p:cNvPr id="33" name="Picture 32">
            <a:extLst>
              <a:ext uri="{FF2B5EF4-FFF2-40B4-BE49-F238E27FC236}">
                <a16:creationId xmlns:a16="http://schemas.microsoft.com/office/drawing/2014/main" id="{242D4097-E5FF-1291-B481-FC5EC1105BD6}"/>
              </a:ext>
            </a:extLst>
          </p:cNvPr>
          <p:cNvPicPr>
            <a:picLocks noChangeAspect="1"/>
          </p:cNvPicPr>
          <p:nvPr/>
        </p:nvPicPr>
        <p:blipFill>
          <a:blip r:embed="rId3"/>
          <a:stretch>
            <a:fillRect/>
          </a:stretch>
        </p:blipFill>
        <p:spPr>
          <a:xfrm>
            <a:off x="11647291" y="2679700"/>
            <a:ext cx="2806700" cy="787400"/>
          </a:xfrm>
          <a:prstGeom prst="rect">
            <a:avLst/>
          </a:prstGeom>
        </p:spPr>
      </p:pic>
      <p:sp>
        <p:nvSpPr>
          <p:cNvPr id="34" name="TextBox 23">
            <a:extLst>
              <a:ext uri="{FF2B5EF4-FFF2-40B4-BE49-F238E27FC236}">
                <a16:creationId xmlns:a16="http://schemas.microsoft.com/office/drawing/2014/main" id="{C6C033D8-CB63-7602-FDEC-8E310617C1B9}"/>
              </a:ext>
            </a:extLst>
          </p:cNvPr>
          <p:cNvSpPr txBox="1"/>
          <p:nvPr/>
        </p:nvSpPr>
        <p:spPr>
          <a:xfrm>
            <a:off x="11659016" y="4630284"/>
            <a:ext cx="4800184" cy="533736"/>
          </a:xfrm>
          <a:prstGeom prst="rect">
            <a:avLst/>
          </a:prstGeom>
        </p:spPr>
        <p:txBody>
          <a:bodyPr wrap="square" lIns="0" tIns="0" rIns="0" bIns="0" rtlCol="0" anchor="t">
            <a:spAutoFit/>
          </a:bodyPr>
          <a:lstStyle/>
          <a:p>
            <a:pPr>
              <a:lnSpc>
                <a:spcPts val="4459"/>
              </a:lnSpc>
            </a:pPr>
            <a:r>
              <a:rPr lang="en-US" sz="3185">
                <a:solidFill>
                  <a:srgbClr val="2254C5"/>
                </a:solidFill>
                <a:latin typeface="Montserrat Semi-Bold Bold"/>
              </a:rPr>
              <a:t>14,597.31 - 25,099.95 </a:t>
            </a:r>
          </a:p>
        </p:txBody>
      </p:sp>
      <p:sp>
        <p:nvSpPr>
          <p:cNvPr id="44" name="TextBox 43">
            <a:extLst>
              <a:ext uri="{FF2B5EF4-FFF2-40B4-BE49-F238E27FC236}">
                <a16:creationId xmlns:a16="http://schemas.microsoft.com/office/drawing/2014/main" id="{DEA3D1E2-8681-792B-7878-C104ABB74B8B}"/>
              </a:ext>
            </a:extLst>
          </p:cNvPr>
          <p:cNvSpPr txBox="1"/>
          <p:nvPr/>
        </p:nvSpPr>
        <p:spPr>
          <a:xfrm>
            <a:off x="4605338" y="4958834"/>
            <a:ext cx="9210674" cy="369332"/>
          </a:xfrm>
          <a:prstGeom prst="rect">
            <a:avLst/>
          </a:prstGeom>
          <a:noFill/>
        </p:spPr>
        <p:txBody>
          <a:bodyPr wrap="square">
            <a:spAutoFit/>
          </a:bodyPr>
          <a:lstStyle/>
          <a:p>
            <a:pPr algn="l"/>
            <a:endParaRPr lang="en-AU" b="0" i="0" u="none" strike="noStrike">
              <a:solidFill>
                <a:srgbClr val="000000"/>
              </a:solidFill>
              <a:effectLst/>
            </a:endParaRPr>
          </a:p>
        </p:txBody>
      </p:sp>
      <p:pic>
        <p:nvPicPr>
          <p:cNvPr id="55" name="Picture 54">
            <a:extLst>
              <a:ext uri="{FF2B5EF4-FFF2-40B4-BE49-F238E27FC236}">
                <a16:creationId xmlns:a16="http://schemas.microsoft.com/office/drawing/2014/main" id="{2880A483-A298-9C6F-4DCF-796833BC806A}"/>
              </a:ext>
            </a:extLst>
          </p:cNvPr>
          <p:cNvPicPr>
            <a:picLocks noChangeAspect="1"/>
          </p:cNvPicPr>
          <p:nvPr/>
        </p:nvPicPr>
        <p:blipFill>
          <a:blip r:embed="rId4"/>
          <a:stretch>
            <a:fillRect/>
          </a:stretch>
        </p:blipFill>
        <p:spPr>
          <a:xfrm>
            <a:off x="1066800" y="2791450"/>
            <a:ext cx="8710667" cy="3568224"/>
          </a:xfrm>
          <a:prstGeom prst="rect">
            <a:avLst/>
          </a:prstGeom>
        </p:spPr>
      </p:pic>
      <p:sp>
        <p:nvSpPr>
          <p:cNvPr id="56" name="TextBox 28">
            <a:extLst>
              <a:ext uri="{FF2B5EF4-FFF2-40B4-BE49-F238E27FC236}">
                <a16:creationId xmlns:a16="http://schemas.microsoft.com/office/drawing/2014/main" id="{5B001631-EE9B-C651-DFAD-313B983CAC35}"/>
              </a:ext>
            </a:extLst>
          </p:cNvPr>
          <p:cNvSpPr txBox="1"/>
          <p:nvPr/>
        </p:nvSpPr>
        <p:spPr>
          <a:xfrm>
            <a:off x="15921464" y="4766238"/>
            <a:ext cx="4733072" cy="286745"/>
          </a:xfrm>
          <a:prstGeom prst="rect">
            <a:avLst/>
          </a:prstGeom>
        </p:spPr>
        <p:txBody>
          <a:bodyPr wrap="square" lIns="0" tIns="0" rIns="0" bIns="0" rtlCol="0" anchor="t">
            <a:spAutoFit/>
          </a:bodyPr>
          <a:lstStyle/>
          <a:p>
            <a:pPr>
              <a:lnSpc>
                <a:spcPct val="150000"/>
              </a:lnSpc>
            </a:pPr>
            <a:r>
              <a:rPr lang="en-US" sz="1400">
                <a:solidFill>
                  <a:srgbClr val="2254C5"/>
                </a:solidFill>
                <a:latin typeface="Montserrat Semi-Bold Bold"/>
              </a:rPr>
              <a:t>52 weeks</a:t>
            </a:r>
          </a:p>
        </p:txBody>
      </p:sp>
      <p:grpSp>
        <p:nvGrpSpPr>
          <p:cNvPr id="59" name="Group 58">
            <a:extLst>
              <a:ext uri="{FF2B5EF4-FFF2-40B4-BE49-F238E27FC236}">
                <a16:creationId xmlns:a16="http://schemas.microsoft.com/office/drawing/2014/main" id="{BBACA817-1AE3-E738-9317-AAA086E21677}"/>
              </a:ext>
            </a:extLst>
          </p:cNvPr>
          <p:cNvGrpSpPr/>
          <p:nvPr/>
        </p:nvGrpSpPr>
        <p:grpSpPr>
          <a:xfrm rot="8965475">
            <a:off x="19930251" y="2704053"/>
            <a:ext cx="5175143" cy="5175143"/>
            <a:chOff x="5867400" y="3314700"/>
            <a:chExt cx="5175143" cy="5175143"/>
          </a:xfrm>
        </p:grpSpPr>
        <p:pic>
          <p:nvPicPr>
            <p:cNvPr id="60" name="Picture 2">
              <a:extLst>
                <a:ext uri="{FF2B5EF4-FFF2-40B4-BE49-F238E27FC236}">
                  <a16:creationId xmlns:a16="http://schemas.microsoft.com/office/drawing/2014/main" id="{B34EE634-9D37-8046-7307-3D117C905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67400" y="3314700"/>
              <a:ext cx="5175143" cy="5175143"/>
            </a:xfrm>
            <a:prstGeom prst="rect">
              <a:avLst/>
            </a:prstGeom>
          </p:spPr>
        </p:pic>
        <p:pic>
          <p:nvPicPr>
            <p:cNvPr id="61" name="Picture 3">
              <a:extLst>
                <a:ext uri="{FF2B5EF4-FFF2-40B4-BE49-F238E27FC236}">
                  <a16:creationId xmlns:a16="http://schemas.microsoft.com/office/drawing/2014/main" id="{578121A7-CFB5-5E33-A669-783F169B7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89011">
              <a:off x="6821367" y="4377567"/>
              <a:ext cx="671903" cy="541723"/>
            </a:xfrm>
            <a:prstGeom prst="rect">
              <a:avLst/>
            </a:prstGeom>
          </p:spPr>
        </p:pic>
        <p:pic>
          <p:nvPicPr>
            <p:cNvPr id="62" name="Picture 19">
              <a:extLst>
                <a:ext uri="{FF2B5EF4-FFF2-40B4-BE49-F238E27FC236}">
                  <a16:creationId xmlns:a16="http://schemas.microsoft.com/office/drawing/2014/main" id="{428456F6-EC45-BBA4-6280-07A50F595E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19576" y="4346259"/>
              <a:ext cx="644857" cy="658018"/>
            </a:xfrm>
            <a:prstGeom prst="rect">
              <a:avLst/>
            </a:prstGeom>
          </p:spPr>
        </p:pic>
        <p:pic>
          <p:nvPicPr>
            <p:cNvPr id="63" name="Picture 20">
              <a:extLst>
                <a:ext uri="{FF2B5EF4-FFF2-40B4-BE49-F238E27FC236}">
                  <a16:creationId xmlns:a16="http://schemas.microsoft.com/office/drawing/2014/main" id="{473504BC-E5B8-A5E4-CCDC-F57A17AE5B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531672" y="6945501"/>
              <a:ext cx="552690" cy="624507"/>
            </a:xfrm>
            <a:prstGeom prst="rect">
              <a:avLst/>
            </a:prstGeom>
          </p:spPr>
        </p:pic>
        <p:pic>
          <p:nvPicPr>
            <p:cNvPr id="2048" name="Picture 21">
              <a:extLst>
                <a:ext uri="{FF2B5EF4-FFF2-40B4-BE49-F238E27FC236}">
                  <a16:creationId xmlns:a16="http://schemas.microsoft.com/office/drawing/2014/main" id="{4D69BC04-65DA-F511-9E7B-8D609E0AE7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825581" y="7005786"/>
              <a:ext cx="629923" cy="503938"/>
            </a:xfrm>
            <a:prstGeom prst="rect">
              <a:avLst/>
            </a:prstGeom>
          </p:spPr>
        </p:pic>
      </p:grpSp>
      <p:sp>
        <p:nvSpPr>
          <p:cNvPr id="2" name="TextBox 12">
            <a:extLst>
              <a:ext uri="{FF2B5EF4-FFF2-40B4-BE49-F238E27FC236}">
                <a16:creationId xmlns:a16="http://schemas.microsoft.com/office/drawing/2014/main" id="{A6C7E3F8-0426-38CB-B014-441CCA7DF72D}"/>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2049" name="TextBox 2048">
            <a:extLst>
              <a:ext uri="{FF2B5EF4-FFF2-40B4-BE49-F238E27FC236}">
                <a16:creationId xmlns:a16="http://schemas.microsoft.com/office/drawing/2014/main" id="{1861EAF6-CADA-6A78-7229-C1D5230F2C3D}"/>
              </a:ext>
            </a:extLst>
          </p:cNvPr>
          <p:cNvSpPr txBox="1"/>
          <p:nvPr/>
        </p:nvSpPr>
        <p:spPr>
          <a:xfrm>
            <a:off x="3166788" y="9713325"/>
            <a:ext cx="474183" cy="369332"/>
          </a:xfrm>
          <a:prstGeom prst="rect">
            <a:avLst/>
          </a:prstGeom>
          <a:noFill/>
        </p:spPr>
        <p:txBody>
          <a:bodyPr wrap="square" rtlCol="0">
            <a:spAutoFit/>
          </a:bodyPr>
          <a:lstStyle/>
          <a:p>
            <a:r>
              <a:rPr lang="en-US" b="1">
                <a:solidFill>
                  <a:schemeClr val="bg1"/>
                </a:solidFill>
              </a:rPr>
              <a:t>5%</a:t>
            </a:r>
          </a:p>
        </p:txBody>
      </p:sp>
      <p:sp>
        <p:nvSpPr>
          <p:cNvPr id="2051" name="TextBox 7">
            <a:extLst>
              <a:ext uri="{FF2B5EF4-FFF2-40B4-BE49-F238E27FC236}">
                <a16:creationId xmlns:a16="http://schemas.microsoft.com/office/drawing/2014/main" id="{5599FEC2-7F1B-CD14-5505-0FA5291F4A49}"/>
              </a:ext>
            </a:extLst>
          </p:cNvPr>
          <p:cNvSpPr txBox="1"/>
          <p:nvPr/>
        </p:nvSpPr>
        <p:spPr>
          <a:xfrm>
            <a:off x="2362200" y="8724900"/>
            <a:ext cx="2035860" cy="616836"/>
          </a:xfrm>
          <a:prstGeom prst="rect">
            <a:avLst/>
          </a:prstGeom>
        </p:spPr>
        <p:txBody>
          <a:bodyPr wrap="square" lIns="0" tIns="0" rIns="0" bIns="0" rtlCol="0" anchor="t">
            <a:spAutoFit/>
          </a:bodyPr>
          <a:lstStyle/>
          <a:p>
            <a:pPr algn="ctr">
              <a:lnSpc>
                <a:spcPts val="5797"/>
              </a:lnSpc>
            </a:pPr>
            <a:r>
              <a:rPr lang="en-US" sz="1600" b="1">
                <a:solidFill>
                  <a:srgbClr val="2154C5"/>
                </a:solidFill>
                <a:latin typeface="Open Sauce Bold"/>
              </a:rPr>
              <a:t>Introduction</a:t>
            </a:r>
          </a:p>
        </p:txBody>
      </p:sp>
      <p:sp>
        <p:nvSpPr>
          <p:cNvPr id="2052" name="TextBox 7">
            <a:extLst>
              <a:ext uri="{FF2B5EF4-FFF2-40B4-BE49-F238E27FC236}">
                <a16:creationId xmlns:a16="http://schemas.microsoft.com/office/drawing/2014/main" id="{AED4A9E2-AE08-1ED4-E5A7-355B76D25AA8}"/>
              </a:ext>
            </a:extLst>
          </p:cNvPr>
          <p:cNvSpPr txBox="1"/>
          <p:nvPr/>
        </p:nvSpPr>
        <p:spPr>
          <a:xfrm>
            <a:off x="5160499" y="9157820"/>
            <a:ext cx="2198808"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2053" name="TextBox 7">
            <a:extLst>
              <a:ext uri="{FF2B5EF4-FFF2-40B4-BE49-F238E27FC236}">
                <a16:creationId xmlns:a16="http://schemas.microsoft.com/office/drawing/2014/main" id="{7ADE1689-AC1C-1250-4193-2A00EA12010A}"/>
              </a:ext>
            </a:extLst>
          </p:cNvPr>
          <p:cNvSpPr txBox="1"/>
          <p:nvPr/>
        </p:nvSpPr>
        <p:spPr>
          <a:xfrm>
            <a:off x="8360899" y="9163912"/>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2054" name="Straight Connector 2053">
            <a:extLst>
              <a:ext uri="{FF2B5EF4-FFF2-40B4-BE49-F238E27FC236}">
                <a16:creationId xmlns:a16="http://schemas.microsoft.com/office/drawing/2014/main" id="{636B6A59-C934-BF24-6876-DBBA994105F3}"/>
              </a:ext>
            </a:extLst>
          </p:cNvPr>
          <p:cNvCxnSpPr>
            <a:cxnSpLocks/>
            <a:endCxn id="2070"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055" name="TextBox 7">
            <a:extLst>
              <a:ext uri="{FF2B5EF4-FFF2-40B4-BE49-F238E27FC236}">
                <a16:creationId xmlns:a16="http://schemas.microsoft.com/office/drawing/2014/main" id="{F5CB33A5-4A22-9319-F203-4160D1B501B9}"/>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2056" name="TextBox 7">
            <a:extLst>
              <a:ext uri="{FF2B5EF4-FFF2-40B4-BE49-F238E27FC236}">
                <a16:creationId xmlns:a16="http://schemas.microsoft.com/office/drawing/2014/main" id="{317A61BB-61B9-A1A9-1C61-552909E1E941}"/>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2057" name="Group 2056">
            <a:extLst>
              <a:ext uri="{FF2B5EF4-FFF2-40B4-BE49-F238E27FC236}">
                <a16:creationId xmlns:a16="http://schemas.microsoft.com/office/drawing/2014/main" id="{F071F373-D11B-24E1-FA43-68BE95FB856F}"/>
              </a:ext>
            </a:extLst>
          </p:cNvPr>
          <p:cNvGrpSpPr/>
          <p:nvPr/>
        </p:nvGrpSpPr>
        <p:grpSpPr>
          <a:xfrm>
            <a:off x="3031627" y="9501930"/>
            <a:ext cx="697008" cy="718420"/>
            <a:chOff x="1073426" y="8081531"/>
            <a:chExt cx="697008" cy="718420"/>
          </a:xfrm>
        </p:grpSpPr>
        <p:sp>
          <p:nvSpPr>
            <p:cNvPr id="2058" name="Oval 2057">
              <a:extLst>
                <a:ext uri="{FF2B5EF4-FFF2-40B4-BE49-F238E27FC236}">
                  <a16:creationId xmlns:a16="http://schemas.microsoft.com/office/drawing/2014/main" id="{4F91E42A-FDA1-DA13-E2B2-89AEDEDC23DC}"/>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17C54FE8-E5F5-14C7-E1D2-E76BB05A3C0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0" name="Group 2059">
            <a:extLst>
              <a:ext uri="{FF2B5EF4-FFF2-40B4-BE49-F238E27FC236}">
                <a16:creationId xmlns:a16="http://schemas.microsoft.com/office/drawing/2014/main" id="{D7D7E6F1-0B95-185A-41BB-FDE7AF55F94E}"/>
              </a:ext>
            </a:extLst>
          </p:cNvPr>
          <p:cNvGrpSpPr/>
          <p:nvPr/>
        </p:nvGrpSpPr>
        <p:grpSpPr>
          <a:xfrm>
            <a:off x="6117636" y="9689807"/>
            <a:ext cx="337134" cy="361709"/>
            <a:chOff x="1073426" y="8081531"/>
            <a:chExt cx="697008" cy="718420"/>
          </a:xfrm>
        </p:grpSpPr>
        <p:sp>
          <p:nvSpPr>
            <p:cNvPr id="2061" name="Oval 2060">
              <a:extLst>
                <a:ext uri="{FF2B5EF4-FFF2-40B4-BE49-F238E27FC236}">
                  <a16:creationId xmlns:a16="http://schemas.microsoft.com/office/drawing/2014/main" id="{36821238-044E-0434-2AFC-C1B1A50A813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BE710B7-95A0-AAC9-45EF-A55575DD933E}"/>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3" name="Group 2062">
            <a:extLst>
              <a:ext uri="{FF2B5EF4-FFF2-40B4-BE49-F238E27FC236}">
                <a16:creationId xmlns:a16="http://schemas.microsoft.com/office/drawing/2014/main" id="{88E64D73-A8A9-6B16-57FA-6E211C747363}"/>
              </a:ext>
            </a:extLst>
          </p:cNvPr>
          <p:cNvGrpSpPr/>
          <p:nvPr/>
        </p:nvGrpSpPr>
        <p:grpSpPr>
          <a:xfrm>
            <a:off x="9117203" y="9689807"/>
            <a:ext cx="337134" cy="361709"/>
            <a:chOff x="1073426" y="8081531"/>
            <a:chExt cx="697008" cy="718420"/>
          </a:xfrm>
        </p:grpSpPr>
        <p:sp>
          <p:nvSpPr>
            <p:cNvPr id="2064" name="Oval 2063">
              <a:extLst>
                <a:ext uri="{FF2B5EF4-FFF2-40B4-BE49-F238E27FC236}">
                  <a16:creationId xmlns:a16="http://schemas.microsoft.com/office/drawing/2014/main" id="{78011469-56A7-07C4-5C1D-8F9F43C3985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CAA6D45-534B-CCDD-B929-EB0EFE5861E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6" name="Group 2065">
            <a:extLst>
              <a:ext uri="{FF2B5EF4-FFF2-40B4-BE49-F238E27FC236}">
                <a16:creationId xmlns:a16="http://schemas.microsoft.com/office/drawing/2014/main" id="{F25F3A20-1EF9-82F3-959E-D82701C9B025}"/>
              </a:ext>
            </a:extLst>
          </p:cNvPr>
          <p:cNvGrpSpPr/>
          <p:nvPr/>
        </p:nvGrpSpPr>
        <p:grpSpPr>
          <a:xfrm>
            <a:off x="11986165" y="9703472"/>
            <a:ext cx="337134" cy="361709"/>
            <a:chOff x="1073426" y="8081531"/>
            <a:chExt cx="697008" cy="718420"/>
          </a:xfrm>
        </p:grpSpPr>
        <p:sp>
          <p:nvSpPr>
            <p:cNvPr id="2067" name="Oval 2066">
              <a:extLst>
                <a:ext uri="{FF2B5EF4-FFF2-40B4-BE49-F238E27FC236}">
                  <a16:creationId xmlns:a16="http://schemas.microsoft.com/office/drawing/2014/main" id="{FB54C6FA-9CFB-8F4E-61A5-13BEC2989C1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4E078599-ACC7-63CD-0878-22983C8286C9}"/>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9" name="Group 2068">
            <a:extLst>
              <a:ext uri="{FF2B5EF4-FFF2-40B4-BE49-F238E27FC236}">
                <a16:creationId xmlns:a16="http://schemas.microsoft.com/office/drawing/2014/main" id="{51A7F487-AF9D-0668-C5D4-F10B71652E67}"/>
              </a:ext>
            </a:extLst>
          </p:cNvPr>
          <p:cNvGrpSpPr/>
          <p:nvPr/>
        </p:nvGrpSpPr>
        <p:grpSpPr>
          <a:xfrm>
            <a:off x="14576965" y="9689807"/>
            <a:ext cx="337134" cy="361709"/>
            <a:chOff x="1073426" y="8081531"/>
            <a:chExt cx="697008" cy="718420"/>
          </a:xfrm>
        </p:grpSpPr>
        <p:sp>
          <p:nvSpPr>
            <p:cNvPr id="2070" name="Oval 2069">
              <a:extLst>
                <a:ext uri="{FF2B5EF4-FFF2-40B4-BE49-F238E27FC236}">
                  <a16:creationId xmlns:a16="http://schemas.microsoft.com/office/drawing/2014/main" id="{1365AFB0-96AD-B452-5CF6-29B0B879D7F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B73ED345-246D-44A1-6EEC-976E36F22DB8}"/>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2" name="TextBox 2071">
            <a:extLst>
              <a:ext uri="{FF2B5EF4-FFF2-40B4-BE49-F238E27FC236}">
                <a16:creationId xmlns:a16="http://schemas.microsoft.com/office/drawing/2014/main" id="{B31DB6DD-21EF-20DA-F455-47B62641CB54}"/>
              </a:ext>
            </a:extLst>
          </p:cNvPr>
          <p:cNvSpPr txBox="1"/>
          <p:nvPr/>
        </p:nvSpPr>
        <p:spPr>
          <a:xfrm>
            <a:off x="3097307" y="9678964"/>
            <a:ext cx="697008" cy="369332"/>
          </a:xfrm>
          <a:prstGeom prst="rect">
            <a:avLst/>
          </a:prstGeom>
          <a:noFill/>
        </p:spPr>
        <p:txBody>
          <a:bodyPr wrap="square" rtlCol="0">
            <a:spAutoFit/>
          </a:bodyPr>
          <a:lstStyle/>
          <a:p>
            <a:r>
              <a:rPr lang="en-US" b="1">
                <a:solidFill>
                  <a:schemeClr val="bg1"/>
                </a:solidFill>
              </a:rPr>
              <a:t>18%</a:t>
            </a:r>
          </a:p>
        </p:txBody>
      </p:sp>
      <p:pic>
        <p:nvPicPr>
          <p:cNvPr id="2073" name="Picture 12">
            <a:extLst>
              <a:ext uri="{FF2B5EF4-FFF2-40B4-BE49-F238E27FC236}">
                <a16:creationId xmlns:a16="http://schemas.microsoft.com/office/drawing/2014/main" id="{BFDF623E-6F04-F8E2-F28B-79C067B60D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800832" y="2610278"/>
            <a:ext cx="6729754" cy="55604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4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3E5ED43A-5A81-422E-5233-F77018902C5E}"/>
              </a:ext>
            </a:extLst>
          </p:cNvPr>
          <p:cNvSpPr txBox="1"/>
          <p:nvPr/>
        </p:nvSpPr>
        <p:spPr>
          <a:xfrm>
            <a:off x="3097307" y="9727168"/>
            <a:ext cx="697008" cy="369332"/>
          </a:xfrm>
          <a:prstGeom prst="rect">
            <a:avLst/>
          </a:prstGeom>
          <a:noFill/>
        </p:spPr>
        <p:txBody>
          <a:bodyPr wrap="square" rtlCol="0">
            <a:spAutoFit/>
          </a:bodyPr>
          <a:lstStyle/>
          <a:p>
            <a:r>
              <a:rPr lang="en-US" b="1">
                <a:solidFill>
                  <a:schemeClr val="bg1"/>
                </a:solidFill>
              </a:rPr>
              <a:t>15%</a:t>
            </a:r>
          </a:p>
        </p:txBody>
      </p:sp>
      <p:sp>
        <p:nvSpPr>
          <p:cNvPr id="9" name="TextBox 9"/>
          <p:cNvSpPr txBox="1"/>
          <p:nvPr/>
        </p:nvSpPr>
        <p:spPr>
          <a:xfrm>
            <a:off x="11367472" y="6874493"/>
            <a:ext cx="2477455" cy="402867"/>
          </a:xfrm>
          <a:prstGeom prst="rect">
            <a:avLst/>
          </a:prstGeom>
        </p:spPr>
        <p:txBody>
          <a:bodyPr lIns="0" tIns="0" rIns="0" bIns="0" rtlCol="0" anchor="t">
            <a:spAutoFit/>
          </a:bodyPr>
          <a:lstStyle/>
          <a:p>
            <a:pPr>
              <a:lnSpc>
                <a:spcPts val="3092"/>
              </a:lnSpc>
              <a:spcBef>
                <a:spcPct val="0"/>
              </a:spcBef>
            </a:pPr>
            <a:r>
              <a:rPr lang="en-US" sz="2800">
                <a:solidFill>
                  <a:srgbClr val="2254C5"/>
                </a:solidFill>
                <a:latin typeface="Montserrat Classic"/>
              </a:rPr>
              <a:t>Model</a:t>
            </a:r>
            <a:r>
              <a:rPr lang="en-US" sz="3092">
                <a:solidFill>
                  <a:srgbClr val="2154C5"/>
                </a:solidFill>
                <a:latin typeface="Garet Bold"/>
              </a:rPr>
              <a:t> </a:t>
            </a:r>
            <a:r>
              <a:rPr lang="en-US" sz="2800">
                <a:solidFill>
                  <a:srgbClr val="2254C5"/>
                </a:solidFill>
                <a:latin typeface="Montserrat Classic"/>
              </a:rPr>
              <a:t>Fitting</a:t>
            </a:r>
          </a:p>
        </p:txBody>
      </p:sp>
      <p:grpSp>
        <p:nvGrpSpPr>
          <p:cNvPr id="45" name="Group 44">
            <a:extLst>
              <a:ext uri="{FF2B5EF4-FFF2-40B4-BE49-F238E27FC236}">
                <a16:creationId xmlns:a16="http://schemas.microsoft.com/office/drawing/2014/main" id="{6D6C616E-9B36-A42C-BC2F-1631F7D0978A}"/>
              </a:ext>
            </a:extLst>
          </p:cNvPr>
          <p:cNvGrpSpPr/>
          <p:nvPr/>
        </p:nvGrpSpPr>
        <p:grpSpPr>
          <a:xfrm>
            <a:off x="5867400" y="3314700"/>
            <a:ext cx="5175143" cy="5175143"/>
            <a:chOff x="5867400" y="3314700"/>
            <a:chExt cx="5175143" cy="5175143"/>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67400" y="3314700"/>
              <a:ext cx="5175143" cy="5175143"/>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89011">
              <a:off x="6821367" y="4377567"/>
              <a:ext cx="671903" cy="541723"/>
            </a:xfrm>
            <a:prstGeom prst="rect">
              <a:avLst/>
            </a:prstGeom>
          </p:spPr>
        </p:pic>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19576" y="4346259"/>
              <a:ext cx="644857" cy="658018"/>
            </a:xfrm>
            <a:prstGeom prst="rect">
              <a:avLst/>
            </a:prstGeom>
          </p:spPr>
        </p:pic>
        <p:pic>
          <p:nvPicPr>
            <p:cNvPr id="20" name="Picture 2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31672" y="6945501"/>
              <a:ext cx="552690" cy="624507"/>
            </a:xfrm>
            <a:prstGeom prst="rect">
              <a:avLst/>
            </a:prstGeom>
          </p:spPr>
        </p:pic>
        <p:pic>
          <p:nvPicPr>
            <p:cNvPr id="21" name="Picture 2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825581" y="7005786"/>
              <a:ext cx="629923" cy="503938"/>
            </a:xfrm>
            <a:prstGeom prst="rect">
              <a:avLst/>
            </a:prstGeom>
          </p:spPr>
        </p:pic>
      </p:grpSp>
      <p:sp>
        <p:nvSpPr>
          <p:cNvPr id="25" name="AutoShape 3">
            <a:extLst>
              <a:ext uri="{FF2B5EF4-FFF2-40B4-BE49-F238E27FC236}">
                <a16:creationId xmlns:a16="http://schemas.microsoft.com/office/drawing/2014/main" id="{185592C7-4A4F-7779-CCE1-C9DA5F22AAA2}"/>
              </a:ext>
            </a:extLst>
          </p:cNvPr>
          <p:cNvSpPr/>
          <p:nvPr/>
        </p:nvSpPr>
        <p:spPr>
          <a:xfrm>
            <a:off x="12039600" y="647700"/>
            <a:ext cx="6248400" cy="13648"/>
          </a:xfrm>
          <a:prstGeom prst="line">
            <a:avLst/>
          </a:prstGeom>
          <a:ln w="28575" cap="flat">
            <a:solidFill>
              <a:srgbClr val="2254C5"/>
            </a:solidFill>
            <a:prstDash val="solid"/>
            <a:headEnd type="none" w="sm" len="sm"/>
            <a:tailEnd type="none" w="sm" len="sm"/>
          </a:ln>
        </p:spPr>
      </p:sp>
      <p:sp>
        <p:nvSpPr>
          <p:cNvPr id="26" name="AutoShape 4">
            <a:extLst>
              <a:ext uri="{FF2B5EF4-FFF2-40B4-BE49-F238E27FC236}">
                <a16:creationId xmlns:a16="http://schemas.microsoft.com/office/drawing/2014/main" id="{C78B27B4-36BC-86AB-E761-ABC46768289A}"/>
              </a:ext>
            </a:extLst>
          </p:cNvPr>
          <p:cNvSpPr/>
          <p:nvPr/>
        </p:nvSpPr>
        <p:spPr>
          <a:xfrm flipV="1">
            <a:off x="-53551" y="2095500"/>
            <a:ext cx="8077527" cy="1"/>
          </a:xfrm>
          <a:prstGeom prst="line">
            <a:avLst/>
          </a:prstGeom>
          <a:ln w="38100" cap="flat">
            <a:solidFill>
              <a:srgbClr val="2254C5"/>
            </a:solidFill>
            <a:prstDash val="solid"/>
            <a:headEnd type="none" w="sm" len="sm"/>
            <a:tailEnd type="none" w="sm" len="sm"/>
          </a:ln>
        </p:spPr>
      </p:sp>
      <p:sp>
        <p:nvSpPr>
          <p:cNvPr id="27" name="TextBox 10">
            <a:extLst>
              <a:ext uri="{FF2B5EF4-FFF2-40B4-BE49-F238E27FC236}">
                <a16:creationId xmlns:a16="http://schemas.microsoft.com/office/drawing/2014/main" id="{3EDF8462-D4DD-99F1-6463-1F194384B917}"/>
              </a:ext>
            </a:extLst>
          </p:cNvPr>
          <p:cNvSpPr txBox="1"/>
          <p:nvPr/>
        </p:nvSpPr>
        <p:spPr>
          <a:xfrm>
            <a:off x="1143000" y="800100"/>
            <a:ext cx="12869530" cy="1169511"/>
          </a:xfrm>
          <a:prstGeom prst="rect">
            <a:avLst/>
          </a:prstGeom>
        </p:spPr>
        <p:txBody>
          <a:bodyPr lIns="0" tIns="0" rIns="0" bIns="0" rtlCol="0" anchor="t">
            <a:spAutoFit/>
          </a:bodyPr>
          <a:lstStyle/>
          <a:p>
            <a:pPr>
              <a:lnSpc>
                <a:spcPts val="9604"/>
              </a:lnSpc>
            </a:pPr>
            <a:r>
              <a:rPr lang="en-US" sz="6860">
                <a:solidFill>
                  <a:srgbClr val="2254C5"/>
                </a:solidFill>
                <a:latin typeface="Montserrat Semi-Bold Bold"/>
              </a:rPr>
              <a:t>How is the tool built</a:t>
            </a:r>
          </a:p>
        </p:txBody>
      </p:sp>
      <p:sp>
        <p:nvSpPr>
          <p:cNvPr id="29" name="TextBox 5">
            <a:extLst>
              <a:ext uri="{FF2B5EF4-FFF2-40B4-BE49-F238E27FC236}">
                <a16:creationId xmlns:a16="http://schemas.microsoft.com/office/drawing/2014/main" id="{5847D692-F350-BCEF-CA01-C65F339E2BF1}"/>
              </a:ext>
            </a:extLst>
          </p:cNvPr>
          <p:cNvSpPr txBox="1"/>
          <p:nvPr/>
        </p:nvSpPr>
        <p:spPr>
          <a:xfrm>
            <a:off x="2143665" y="3528222"/>
            <a:ext cx="3560485" cy="410369"/>
          </a:xfrm>
          <a:prstGeom prst="rect">
            <a:avLst/>
          </a:prstGeom>
        </p:spPr>
        <p:txBody>
          <a:bodyPr wrap="square" lIns="0" tIns="0" rIns="0" bIns="0" rtlCol="0" anchor="t">
            <a:spAutoFit/>
          </a:bodyPr>
          <a:lstStyle/>
          <a:p>
            <a:pPr>
              <a:lnSpc>
                <a:spcPts val="3218"/>
              </a:lnSpc>
            </a:pPr>
            <a:r>
              <a:rPr lang="en-US" sz="2800">
                <a:solidFill>
                  <a:srgbClr val="2254C5"/>
                </a:solidFill>
                <a:latin typeface="Montserrat Classic"/>
              </a:rPr>
              <a:t>Data Preprocessing</a:t>
            </a:r>
          </a:p>
        </p:txBody>
      </p:sp>
      <p:sp>
        <p:nvSpPr>
          <p:cNvPr id="30" name="TextBox 5">
            <a:extLst>
              <a:ext uri="{FF2B5EF4-FFF2-40B4-BE49-F238E27FC236}">
                <a16:creationId xmlns:a16="http://schemas.microsoft.com/office/drawing/2014/main" id="{2D191F75-4775-0481-05EF-A0369D6BEA6C}"/>
              </a:ext>
            </a:extLst>
          </p:cNvPr>
          <p:cNvSpPr txBox="1"/>
          <p:nvPr/>
        </p:nvSpPr>
        <p:spPr>
          <a:xfrm>
            <a:off x="4713965" y="3111119"/>
            <a:ext cx="1426885" cy="357534"/>
          </a:xfrm>
          <a:prstGeom prst="rect">
            <a:avLst/>
          </a:prstGeom>
        </p:spPr>
        <p:txBody>
          <a:bodyPr wrap="square" lIns="0" tIns="0" rIns="0" bIns="0" rtlCol="0" anchor="t">
            <a:spAutoFit/>
          </a:bodyPr>
          <a:lstStyle/>
          <a:p>
            <a:pPr>
              <a:lnSpc>
                <a:spcPts val="3218"/>
              </a:lnSpc>
            </a:pPr>
            <a:r>
              <a:rPr lang="en-US" sz="2000">
                <a:solidFill>
                  <a:srgbClr val="417CC4"/>
                </a:solidFill>
                <a:latin typeface="Montserrat Classic"/>
              </a:rPr>
              <a:t>STEP 1</a:t>
            </a:r>
          </a:p>
        </p:txBody>
      </p:sp>
      <p:sp>
        <p:nvSpPr>
          <p:cNvPr id="31" name="TextBox 5">
            <a:extLst>
              <a:ext uri="{FF2B5EF4-FFF2-40B4-BE49-F238E27FC236}">
                <a16:creationId xmlns:a16="http://schemas.microsoft.com/office/drawing/2014/main" id="{0909B8A6-D492-9EBB-9308-60B91FDE1E93}"/>
              </a:ext>
            </a:extLst>
          </p:cNvPr>
          <p:cNvSpPr txBox="1"/>
          <p:nvPr/>
        </p:nvSpPr>
        <p:spPr>
          <a:xfrm>
            <a:off x="11367473" y="3086100"/>
            <a:ext cx="1426885" cy="357534"/>
          </a:xfrm>
          <a:prstGeom prst="rect">
            <a:avLst/>
          </a:prstGeom>
        </p:spPr>
        <p:txBody>
          <a:bodyPr wrap="square" lIns="0" tIns="0" rIns="0" bIns="0" rtlCol="0" anchor="t">
            <a:spAutoFit/>
          </a:bodyPr>
          <a:lstStyle/>
          <a:p>
            <a:pPr>
              <a:lnSpc>
                <a:spcPts val="3218"/>
              </a:lnSpc>
            </a:pPr>
            <a:r>
              <a:rPr lang="en-US" sz="2000">
                <a:solidFill>
                  <a:srgbClr val="417CC4"/>
                </a:solidFill>
                <a:latin typeface="Montserrat Classic"/>
              </a:rPr>
              <a:t>STEP 2</a:t>
            </a:r>
          </a:p>
        </p:txBody>
      </p:sp>
      <p:sp>
        <p:nvSpPr>
          <p:cNvPr id="33" name="TextBox 5">
            <a:extLst>
              <a:ext uri="{FF2B5EF4-FFF2-40B4-BE49-F238E27FC236}">
                <a16:creationId xmlns:a16="http://schemas.microsoft.com/office/drawing/2014/main" id="{E6FA2A90-5452-B707-45D9-536A3F432BA6}"/>
              </a:ext>
            </a:extLst>
          </p:cNvPr>
          <p:cNvSpPr txBox="1"/>
          <p:nvPr/>
        </p:nvSpPr>
        <p:spPr>
          <a:xfrm>
            <a:off x="11367472" y="6362700"/>
            <a:ext cx="1751239" cy="357534"/>
          </a:xfrm>
          <a:prstGeom prst="rect">
            <a:avLst/>
          </a:prstGeom>
        </p:spPr>
        <p:txBody>
          <a:bodyPr wrap="square" lIns="0" tIns="0" rIns="0" bIns="0" rtlCol="0" anchor="t">
            <a:spAutoFit/>
          </a:bodyPr>
          <a:lstStyle/>
          <a:p>
            <a:pPr>
              <a:lnSpc>
                <a:spcPts val="3218"/>
              </a:lnSpc>
            </a:pPr>
            <a:r>
              <a:rPr lang="en-US" sz="2000">
                <a:solidFill>
                  <a:srgbClr val="417CC4"/>
                </a:solidFill>
                <a:latin typeface="Montserrat Classic"/>
              </a:rPr>
              <a:t>STEP 3</a:t>
            </a:r>
          </a:p>
        </p:txBody>
      </p:sp>
      <p:sp>
        <p:nvSpPr>
          <p:cNvPr id="34" name="TextBox 5">
            <a:extLst>
              <a:ext uri="{FF2B5EF4-FFF2-40B4-BE49-F238E27FC236}">
                <a16:creationId xmlns:a16="http://schemas.microsoft.com/office/drawing/2014/main" id="{94FB7B34-12E8-7268-5428-B2BE07E1CAB8}"/>
              </a:ext>
            </a:extLst>
          </p:cNvPr>
          <p:cNvSpPr txBox="1"/>
          <p:nvPr/>
        </p:nvSpPr>
        <p:spPr>
          <a:xfrm>
            <a:off x="4551787" y="6362700"/>
            <a:ext cx="1751239" cy="357534"/>
          </a:xfrm>
          <a:prstGeom prst="rect">
            <a:avLst/>
          </a:prstGeom>
        </p:spPr>
        <p:txBody>
          <a:bodyPr wrap="square" lIns="0" tIns="0" rIns="0" bIns="0" rtlCol="0" anchor="t">
            <a:spAutoFit/>
          </a:bodyPr>
          <a:lstStyle/>
          <a:p>
            <a:pPr>
              <a:lnSpc>
                <a:spcPts val="3218"/>
              </a:lnSpc>
            </a:pPr>
            <a:r>
              <a:rPr lang="en-US" sz="2000">
                <a:solidFill>
                  <a:srgbClr val="417CC4"/>
                </a:solidFill>
                <a:latin typeface="Montserrat Classic"/>
              </a:rPr>
              <a:t>STEP 4</a:t>
            </a:r>
          </a:p>
        </p:txBody>
      </p:sp>
      <p:sp>
        <p:nvSpPr>
          <p:cNvPr id="35" name="TextBox 9">
            <a:extLst>
              <a:ext uri="{FF2B5EF4-FFF2-40B4-BE49-F238E27FC236}">
                <a16:creationId xmlns:a16="http://schemas.microsoft.com/office/drawing/2014/main" id="{0DA2AB3D-2502-3D65-D721-D00FB987B478}"/>
              </a:ext>
            </a:extLst>
          </p:cNvPr>
          <p:cNvSpPr txBox="1"/>
          <p:nvPr/>
        </p:nvSpPr>
        <p:spPr>
          <a:xfrm>
            <a:off x="1650741" y="6819900"/>
            <a:ext cx="3906430" cy="410369"/>
          </a:xfrm>
          <a:prstGeom prst="rect">
            <a:avLst/>
          </a:prstGeom>
        </p:spPr>
        <p:txBody>
          <a:bodyPr wrap="square" lIns="0" tIns="0" rIns="0" bIns="0" rtlCol="0" anchor="t">
            <a:spAutoFit/>
          </a:bodyPr>
          <a:lstStyle>
            <a:defPPr>
              <a:defRPr lang="en-US"/>
            </a:defPPr>
            <a:lvl1pPr>
              <a:lnSpc>
                <a:spcPts val="3218"/>
              </a:lnSpc>
              <a:defRPr sz="2800">
                <a:solidFill>
                  <a:srgbClr val="2254C5"/>
                </a:solidFill>
                <a:latin typeface="Montserrat Classic"/>
              </a:defRPr>
            </a:lvl1pPr>
          </a:lstStyle>
          <a:p>
            <a:r>
              <a:rPr lang="en-US"/>
              <a:t>Long &amp; Short Strategy</a:t>
            </a:r>
          </a:p>
        </p:txBody>
      </p:sp>
      <p:sp>
        <p:nvSpPr>
          <p:cNvPr id="37" name="TextBox 36">
            <a:extLst>
              <a:ext uri="{FF2B5EF4-FFF2-40B4-BE49-F238E27FC236}">
                <a16:creationId xmlns:a16="http://schemas.microsoft.com/office/drawing/2014/main" id="{F2E647CB-A0EB-FE5C-8EB5-15CBBFC9256C}"/>
              </a:ext>
            </a:extLst>
          </p:cNvPr>
          <p:cNvSpPr txBox="1"/>
          <p:nvPr/>
        </p:nvSpPr>
        <p:spPr>
          <a:xfrm>
            <a:off x="11307297" y="4076700"/>
            <a:ext cx="5532903" cy="1528047"/>
          </a:xfrm>
          <a:prstGeom prst="rect">
            <a:avLst/>
          </a:prstGeom>
          <a:noFill/>
        </p:spPr>
        <p:txBody>
          <a:bodyPr wrap="square">
            <a:spAutoFit/>
          </a:bodyPr>
          <a:lstStyle/>
          <a:p>
            <a:pPr>
              <a:lnSpc>
                <a:spcPct val="150000"/>
              </a:lnSpc>
            </a:pPr>
            <a:r>
              <a:rPr lang="en-US" sz="1600" dirty="0">
                <a:solidFill>
                  <a:schemeClr val="tx1">
                    <a:lumMod val="75000"/>
                    <a:lumOff val="25000"/>
                  </a:schemeClr>
                </a:solidFill>
                <a:latin typeface="Montserrat" pitchFamily="2" charset="77"/>
              </a:rPr>
              <a:t>Calculate </a:t>
            </a:r>
            <a:r>
              <a:rPr lang="en-US" sz="1600" b="1" dirty="0">
                <a:solidFill>
                  <a:schemeClr val="tx1">
                    <a:lumMod val="75000"/>
                    <a:lumOff val="25000"/>
                  </a:schemeClr>
                </a:solidFill>
                <a:latin typeface="Montserrat" pitchFamily="2" charset="77"/>
              </a:rPr>
              <a:t>SKEW</a:t>
            </a:r>
            <a:r>
              <a:rPr lang="en-US" sz="1600" dirty="0">
                <a:solidFill>
                  <a:schemeClr val="tx1">
                    <a:lumMod val="75000"/>
                    <a:lumOff val="25000"/>
                  </a:schemeClr>
                </a:solidFill>
                <a:latin typeface="Montserrat" pitchFamily="2" charset="77"/>
              </a:rPr>
              <a:t> as a new variable</a:t>
            </a:r>
          </a:p>
          <a:p>
            <a:pPr>
              <a:lnSpc>
                <a:spcPct val="150000"/>
              </a:lnSpc>
            </a:pPr>
            <a:r>
              <a:rPr lang="en-US" sz="1600" dirty="0">
                <a:solidFill>
                  <a:schemeClr val="tx1">
                    <a:lumMod val="75000"/>
                    <a:lumOff val="25000"/>
                  </a:schemeClr>
                </a:solidFill>
                <a:latin typeface="Montserrat" pitchFamily="2" charset="77"/>
              </a:rPr>
              <a:t>Observe the movement of skew when time  passes</a:t>
            </a:r>
          </a:p>
          <a:p>
            <a:pPr>
              <a:lnSpc>
                <a:spcPct val="150000"/>
              </a:lnSpc>
            </a:pPr>
            <a:r>
              <a:rPr lang="en-US" sz="1600" b="1" dirty="0">
                <a:solidFill>
                  <a:schemeClr val="tx1">
                    <a:lumMod val="75000"/>
                    <a:lumOff val="25000"/>
                  </a:schemeClr>
                </a:solidFill>
                <a:latin typeface="Montserrat" pitchFamily="2" charset="77"/>
              </a:rPr>
              <a:t>Validate</a:t>
            </a:r>
            <a:r>
              <a:rPr lang="en-US" sz="1600" dirty="0">
                <a:solidFill>
                  <a:schemeClr val="tx1">
                    <a:lumMod val="75000"/>
                    <a:lumOff val="25000"/>
                  </a:schemeClr>
                </a:solidFill>
                <a:latin typeface="Montserrat" pitchFamily="2" charset="77"/>
              </a:rPr>
              <a:t> the relationship between skewness and future </a:t>
            </a:r>
            <a:r>
              <a:rPr lang="en-AU" altLang="zh-CN" sz="1600" dirty="0">
                <a:solidFill>
                  <a:schemeClr val="tx1">
                    <a:lumMod val="75000"/>
                    <a:lumOff val="25000"/>
                  </a:schemeClr>
                </a:solidFill>
                <a:latin typeface="Montserrat" pitchFamily="2" charset="77"/>
              </a:rPr>
              <a:t>stock performance</a:t>
            </a:r>
            <a:endParaRPr lang="en-US" sz="1600" dirty="0">
              <a:solidFill>
                <a:schemeClr val="tx1">
                  <a:lumMod val="75000"/>
                  <a:lumOff val="25000"/>
                </a:schemeClr>
              </a:solidFill>
              <a:latin typeface="Montserrat" pitchFamily="2" charset="77"/>
            </a:endParaRPr>
          </a:p>
        </p:txBody>
      </p:sp>
      <p:sp>
        <p:nvSpPr>
          <p:cNvPr id="38" name="TextBox 16">
            <a:extLst>
              <a:ext uri="{FF2B5EF4-FFF2-40B4-BE49-F238E27FC236}">
                <a16:creationId xmlns:a16="http://schemas.microsoft.com/office/drawing/2014/main" id="{ABE4DC49-28BE-D7EA-4D75-25E2DFD713BE}"/>
              </a:ext>
            </a:extLst>
          </p:cNvPr>
          <p:cNvSpPr txBox="1"/>
          <p:nvPr/>
        </p:nvSpPr>
        <p:spPr>
          <a:xfrm>
            <a:off x="11367472" y="7431619"/>
            <a:ext cx="5036220" cy="1066382"/>
          </a:xfrm>
          <a:prstGeom prst="rect">
            <a:avLst/>
          </a:prstGeom>
        </p:spPr>
        <p:txBody>
          <a:bodyPr wrap="square" lIns="0" tIns="0" rIns="0" bIns="0" rtlCol="0" anchor="t">
            <a:spAutoFit/>
          </a:bodyPr>
          <a:lstStyle/>
          <a:p>
            <a:pPr>
              <a:lnSpc>
                <a:spcPct val="150000"/>
              </a:lnSpc>
            </a:pPr>
            <a:r>
              <a:rPr lang="en-US" sz="1600" b="1" dirty="0" err="1">
                <a:solidFill>
                  <a:schemeClr val="tx1">
                    <a:lumMod val="75000"/>
                    <a:lumOff val="25000"/>
                  </a:schemeClr>
                </a:solidFill>
                <a:latin typeface="Montserrat" pitchFamily="2" charset="77"/>
              </a:rPr>
              <a:t>Fama</a:t>
            </a:r>
            <a:r>
              <a:rPr lang="en-US" sz="1600" b="1" dirty="0">
                <a:solidFill>
                  <a:schemeClr val="tx1">
                    <a:lumMod val="75000"/>
                    <a:lumOff val="25000"/>
                  </a:schemeClr>
                </a:solidFill>
                <a:latin typeface="Montserrat" pitchFamily="2" charset="77"/>
              </a:rPr>
              <a:t>-MacBeth</a:t>
            </a:r>
            <a:r>
              <a:rPr lang="en-US" sz="1600" dirty="0">
                <a:solidFill>
                  <a:schemeClr val="tx1">
                    <a:lumMod val="75000"/>
                    <a:lumOff val="25000"/>
                  </a:schemeClr>
                </a:solidFill>
                <a:latin typeface="Montserrat" pitchFamily="2" charset="77"/>
              </a:rPr>
              <a:t> Regression model</a:t>
            </a:r>
          </a:p>
          <a:p>
            <a:pPr>
              <a:lnSpc>
                <a:spcPct val="150000"/>
              </a:lnSpc>
            </a:pPr>
            <a:r>
              <a:rPr lang="en-US" sz="1600" dirty="0">
                <a:solidFill>
                  <a:schemeClr val="tx1">
                    <a:lumMod val="75000"/>
                    <a:lumOff val="25000"/>
                  </a:schemeClr>
                </a:solidFill>
                <a:latin typeface="Montserrat" pitchFamily="2" charset="77"/>
              </a:rPr>
              <a:t>Regression analysis</a:t>
            </a:r>
          </a:p>
          <a:p>
            <a:pPr>
              <a:lnSpc>
                <a:spcPct val="150000"/>
              </a:lnSpc>
            </a:pPr>
            <a:r>
              <a:rPr lang="en-US" sz="1600" dirty="0">
                <a:solidFill>
                  <a:schemeClr val="tx1">
                    <a:lumMod val="75000"/>
                    <a:lumOff val="25000"/>
                  </a:schemeClr>
                </a:solidFill>
                <a:latin typeface="Montserrat" pitchFamily="2" charset="77"/>
              </a:rPr>
              <a:t>Prediction using the regression model</a:t>
            </a:r>
            <a:endParaRPr lang="en-AU" sz="1600" dirty="0">
              <a:solidFill>
                <a:schemeClr val="tx1">
                  <a:lumMod val="75000"/>
                  <a:lumOff val="25000"/>
                </a:schemeClr>
              </a:solidFill>
              <a:latin typeface="Montserrat" pitchFamily="2" charset="77"/>
            </a:endParaRPr>
          </a:p>
        </p:txBody>
      </p:sp>
      <p:sp>
        <p:nvSpPr>
          <p:cNvPr id="39" name="TextBox 16">
            <a:extLst>
              <a:ext uri="{FF2B5EF4-FFF2-40B4-BE49-F238E27FC236}">
                <a16:creationId xmlns:a16="http://schemas.microsoft.com/office/drawing/2014/main" id="{8F66BFEC-7ACB-CCB8-CA55-D53B6D5B06ED}"/>
              </a:ext>
            </a:extLst>
          </p:cNvPr>
          <p:cNvSpPr txBox="1"/>
          <p:nvPr/>
        </p:nvSpPr>
        <p:spPr>
          <a:xfrm>
            <a:off x="686585" y="7429500"/>
            <a:ext cx="4855885" cy="1435714"/>
          </a:xfrm>
          <a:prstGeom prst="rect">
            <a:avLst/>
          </a:prstGeom>
        </p:spPr>
        <p:txBody>
          <a:bodyPr wrap="square" lIns="0" tIns="0" rIns="0" bIns="0" rtlCol="0" anchor="t">
            <a:spAutoFit/>
          </a:bodyPr>
          <a:lstStyle/>
          <a:p>
            <a:pPr algn="r">
              <a:lnSpc>
                <a:spcPct val="150000"/>
              </a:lnSpc>
            </a:pPr>
            <a:r>
              <a:rPr lang="en-US" sz="1600" dirty="0">
                <a:solidFill>
                  <a:schemeClr val="tx1">
                    <a:lumMod val="75000"/>
                    <a:lumOff val="25000"/>
                  </a:schemeClr>
                </a:solidFill>
                <a:latin typeface="Montserrat" pitchFamily="2" charset="77"/>
              </a:rPr>
              <a:t>Enter/stay in </a:t>
            </a:r>
            <a:r>
              <a:rPr lang="en-US" sz="1600" b="1" dirty="0">
                <a:solidFill>
                  <a:schemeClr val="tx1">
                    <a:lumMod val="75000"/>
                    <a:lumOff val="25000"/>
                  </a:schemeClr>
                </a:solidFill>
                <a:latin typeface="Montserrat" pitchFamily="2" charset="77"/>
              </a:rPr>
              <a:t>long position </a:t>
            </a:r>
            <a:r>
              <a:rPr lang="en-US" sz="1600" dirty="0">
                <a:solidFill>
                  <a:schemeClr val="tx1">
                    <a:lumMod val="75000"/>
                    <a:lumOff val="25000"/>
                  </a:schemeClr>
                </a:solidFill>
                <a:latin typeface="Montserrat" pitchFamily="2" charset="77"/>
              </a:rPr>
              <a:t>when the predicted price is above the current price</a:t>
            </a:r>
          </a:p>
          <a:p>
            <a:pPr algn="r">
              <a:lnSpc>
                <a:spcPct val="150000"/>
              </a:lnSpc>
            </a:pPr>
            <a:r>
              <a:rPr lang="en-US" sz="1600" dirty="0">
                <a:solidFill>
                  <a:schemeClr val="tx1">
                    <a:lumMod val="75000"/>
                    <a:lumOff val="25000"/>
                  </a:schemeClr>
                </a:solidFill>
                <a:latin typeface="Montserrat" pitchFamily="2" charset="77"/>
              </a:rPr>
              <a:t> Enter/stay in </a:t>
            </a:r>
            <a:r>
              <a:rPr lang="en-US" sz="1600" b="1" dirty="0">
                <a:solidFill>
                  <a:schemeClr val="tx1">
                    <a:lumMod val="75000"/>
                    <a:lumOff val="25000"/>
                  </a:schemeClr>
                </a:solidFill>
                <a:latin typeface="Montserrat" pitchFamily="2" charset="77"/>
              </a:rPr>
              <a:t>short position </a:t>
            </a:r>
            <a:r>
              <a:rPr lang="en-US" sz="1600" dirty="0">
                <a:solidFill>
                  <a:schemeClr val="tx1">
                    <a:lumMod val="75000"/>
                    <a:lumOff val="25000"/>
                  </a:schemeClr>
                </a:solidFill>
                <a:latin typeface="Montserrat" pitchFamily="2" charset="77"/>
              </a:rPr>
              <a:t>when the predicted price is below the current price</a:t>
            </a:r>
            <a:endParaRPr lang="en-AU" sz="1600" dirty="0">
              <a:solidFill>
                <a:schemeClr val="tx1">
                  <a:lumMod val="75000"/>
                  <a:lumOff val="25000"/>
                </a:schemeClr>
              </a:solidFill>
              <a:latin typeface="Montserrat" pitchFamily="2" charset="77"/>
            </a:endParaRPr>
          </a:p>
        </p:txBody>
      </p:sp>
      <p:sp>
        <p:nvSpPr>
          <p:cNvPr id="41" name="TextBox 5">
            <a:extLst>
              <a:ext uri="{FF2B5EF4-FFF2-40B4-BE49-F238E27FC236}">
                <a16:creationId xmlns:a16="http://schemas.microsoft.com/office/drawing/2014/main" id="{8FB0218E-EDEE-E9CC-8D95-C5D3D1FD05DD}"/>
              </a:ext>
            </a:extLst>
          </p:cNvPr>
          <p:cNvSpPr txBox="1"/>
          <p:nvPr/>
        </p:nvSpPr>
        <p:spPr>
          <a:xfrm>
            <a:off x="11367472" y="3528222"/>
            <a:ext cx="3560485" cy="410369"/>
          </a:xfrm>
          <a:prstGeom prst="rect">
            <a:avLst/>
          </a:prstGeom>
        </p:spPr>
        <p:txBody>
          <a:bodyPr wrap="square" lIns="0" tIns="0" rIns="0" bIns="0" rtlCol="0" anchor="t">
            <a:spAutoFit/>
          </a:bodyPr>
          <a:lstStyle/>
          <a:p>
            <a:pPr>
              <a:lnSpc>
                <a:spcPts val="3218"/>
              </a:lnSpc>
            </a:pPr>
            <a:r>
              <a:rPr lang="en-US" sz="2800">
                <a:solidFill>
                  <a:srgbClr val="2254C5"/>
                </a:solidFill>
                <a:latin typeface="Montserrat Classic"/>
              </a:rPr>
              <a:t>Data Exploration</a:t>
            </a:r>
          </a:p>
        </p:txBody>
      </p:sp>
      <p:sp>
        <p:nvSpPr>
          <p:cNvPr id="42" name="TextBox 12">
            <a:extLst>
              <a:ext uri="{FF2B5EF4-FFF2-40B4-BE49-F238E27FC236}">
                <a16:creationId xmlns:a16="http://schemas.microsoft.com/office/drawing/2014/main" id="{353106DD-4664-B8EA-2B6C-EC7EE9F80863}"/>
              </a:ext>
            </a:extLst>
          </p:cNvPr>
          <p:cNvSpPr txBox="1"/>
          <p:nvPr/>
        </p:nvSpPr>
        <p:spPr>
          <a:xfrm>
            <a:off x="1082286" y="4100074"/>
            <a:ext cx="4474885" cy="567784"/>
          </a:xfrm>
          <a:prstGeom prst="rect">
            <a:avLst/>
          </a:prstGeom>
        </p:spPr>
        <p:txBody>
          <a:bodyPr wrap="square" lIns="0" tIns="0" rIns="0" bIns="0" rtlCol="0" anchor="t">
            <a:spAutoFit/>
          </a:bodyPr>
          <a:lstStyle/>
          <a:p>
            <a:pPr algn="r">
              <a:lnSpc>
                <a:spcPct val="120000"/>
              </a:lnSpc>
            </a:pPr>
            <a:r>
              <a:rPr lang="en-US" altLang="zh-CN" sz="1600" dirty="0">
                <a:solidFill>
                  <a:schemeClr val="tx1">
                    <a:lumMod val="75000"/>
                    <a:lumOff val="25000"/>
                  </a:schemeClr>
                </a:solidFill>
                <a:latin typeface="Montserrat" pitchFamily="2" charset="77"/>
              </a:rPr>
              <a:t>HSI</a:t>
            </a:r>
            <a:r>
              <a:rPr lang="zh-CN" altLang="en-US" sz="1600" dirty="0">
                <a:solidFill>
                  <a:schemeClr val="tx1">
                    <a:lumMod val="75000"/>
                    <a:lumOff val="25000"/>
                  </a:schemeClr>
                </a:solidFill>
                <a:latin typeface="Montserrat" pitchFamily="2" charset="77"/>
              </a:rPr>
              <a:t> </a:t>
            </a:r>
            <a:r>
              <a:rPr lang="en-US" altLang="zh-CN" sz="1600" b="1" dirty="0">
                <a:solidFill>
                  <a:schemeClr val="tx1">
                    <a:lumMod val="75000"/>
                    <a:lumOff val="25000"/>
                  </a:schemeClr>
                </a:solidFill>
                <a:latin typeface="Montserrat" pitchFamily="2" charset="77"/>
              </a:rPr>
              <a:t>adjusted</a:t>
            </a:r>
            <a:r>
              <a:rPr lang="zh-CN" altLang="en-US" sz="1600" b="1" dirty="0">
                <a:solidFill>
                  <a:schemeClr val="tx1">
                    <a:lumMod val="75000"/>
                    <a:lumOff val="25000"/>
                  </a:schemeClr>
                </a:solidFill>
                <a:latin typeface="Montserrat" pitchFamily="2" charset="77"/>
              </a:rPr>
              <a:t> </a:t>
            </a:r>
            <a:r>
              <a:rPr lang="en-US" altLang="zh-CN" sz="1600" b="1" dirty="0">
                <a:solidFill>
                  <a:schemeClr val="tx1">
                    <a:lumMod val="75000"/>
                    <a:lumOff val="25000"/>
                  </a:schemeClr>
                </a:solidFill>
                <a:latin typeface="Montserrat" pitchFamily="2" charset="77"/>
              </a:rPr>
              <a:t>price</a:t>
            </a:r>
            <a:r>
              <a:rPr lang="zh-CN" altLang="en-US" sz="1600" b="1" dirty="0">
                <a:solidFill>
                  <a:schemeClr val="tx1">
                    <a:lumMod val="75000"/>
                    <a:lumOff val="25000"/>
                  </a:schemeClr>
                </a:solidFill>
                <a:latin typeface="Montserrat" pitchFamily="2" charset="77"/>
              </a:rPr>
              <a:t> </a:t>
            </a:r>
            <a:r>
              <a:rPr lang="en-US" altLang="zh-CN" sz="1600" dirty="0">
                <a:solidFill>
                  <a:schemeClr val="tx1">
                    <a:lumMod val="75000"/>
                    <a:lumOff val="25000"/>
                  </a:schemeClr>
                </a:solidFill>
                <a:latin typeface="Montserrat" pitchFamily="2" charset="77"/>
              </a:rPr>
              <a:t>data</a:t>
            </a:r>
            <a:r>
              <a:rPr lang="zh-CN" altLang="en-US" sz="1600" dirty="0">
                <a:solidFill>
                  <a:schemeClr val="tx1">
                    <a:lumMod val="75000"/>
                    <a:lumOff val="25000"/>
                  </a:schemeClr>
                </a:solidFill>
                <a:latin typeface="Montserrat" pitchFamily="2" charset="77"/>
              </a:rPr>
              <a:t> </a:t>
            </a:r>
            <a:r>
              <a:rPr lang="en-US" altLang="zh-CN" sz="1600" dirty="0">
                <a:solidFill>
                  <a:schemeClr val="tx1">
                    <a:lumMod val="75000"/>
                    <a:lumOff val="25000"/>
                  </a:schemeClr>
                </a:solidFill>
                <a:latin typeface="Montserrat" pitchFamily="2" charset="77"/>
              </a:rPr>
              <a:t>set</a:t>
            </a:r>
          </a:p>
          <a:p>
            <a:pPr algn="r">
              <a:lnSpc>
                <a:spcPct val="120000"/>
              </a:lnSpc>
            </a:pPr>
            <a:r>
              <a:rPr lang="en-US" altLang="zh-CN" sz="1600" b="1" dirty="0">
                <a:solidFill>
                  <a:schemeClr val="tx1">
                    <a:lumMod val="75000"/>
                    <a:lumOff val="25000"/>
                  </a:schemeClr>
                </a:solidFill>
                <a:latin typeface="Montserrat" pitchFamily="2" charset="77"/>
              </a:rPr>
              <a:t>Option</a:t>
            </a:r>
            <a:r>
              <a:rPr lang="zh-CN" altLang="en-US" sz="1600" b="1" dirty="0">
                <a:solidFill>
                  <a:schemeClr val="tx1">
                    <a:lumMod val="75000"/>
                    <a:lumOff val="25000"/>
                  </a:schemeClr>
                </a:solidFill>
                <a:latin typeface="Montserrat" pitchFamily="2" charset="77"/>
              </a:rPr>
              <a:t> </a:t>
            </a:r>
            <a:r>
              <a:rPr lang="en-US" altLang="zh-CN" sz="1600" b="1" dirty="0">
                <a:solidFill>
                  <a:schemeClr val="tx1">
                    <a:lumMod val="75000"/>
                    <a:lumOff val="25000"/>
                  </a:schemeClr>
                </a:solidFill>
                <a:latin typeface="Montserrat" pitchFamily="2" charset="77"/>
              </a:rPr>
              <a:t>volatility</a:t>
            </a:r>
            <a:r>
              <a:rPr lang="zh-CN" altLang="en-US" sz="1600" b="1" dirty="0">
                <a:solidFill>
                  <a:schemeClr val="tx1">
                    <a:lumMod val="75000"/>
                    <a:lumOff val="25000"/>
                  </a:schemeClr>
                </a:solidFill>
                <a:latin typeface="Montserrat" pitchFamily="2" charset="77"/>
              </a:rPr>
              <a:t> </a:t>
            </a:r>
            <a:r>
              <a:rPr lang="en-US" altLang="zh-CN" sz="1600" dirty="0">
                <a:solidFill>
                  <a:schemeClr val="tx1">
                    <a:lumMod val="75000"/>
                    <a:lumOff val="25000"/>
                  </a:schemeClr>
                </a:solidFill>
                <a:latin typeface="Montserrat" pitchFamily="2" charset="77"/>
              </a:rPr>
              <a:t>data</a:t>
            </a:r>
            <a:r>
              <a:rPr lang="zh-CN" altLang="en-US" sz="1600" dirty="0">
                <a:solidFill>
                  <a:schemeClr val="tx1">
                    <a:lumMod val="75000"/>
                    <a:lumOff val="25000"/>
                  </a:schemeClr>
                </a:solidFill>
                <a:latin typeface="Montserrat" pitchFamily="2" charset="77"/>
              </a:rPr>
              <a:t> </a:t>
            </a:r>
            <a:r>
              <a:rPr lang="en-US" altLang="zh-CN" sz="1600" dirty="0">
                <a:solidFill>
                  <a:schemeClr val="tx1">
                    <a:lumMod val="75000"/>
                    <a:lumOff val="25000"/>
                  </a:schemeClr>
                </a:solidFill>
                <a:latin typeface="Montserrat" pitchFamily="2" charset="77"/>
              </a:rPr>
              <a:t>set</a:t>
            </a:r>
          </a:p>
        </p:txBody>
      </p:sp>
      <p:sp>
        <p:nvSpPr>
          <p:cNvPr id="10" name="TextBox 12">
            <a:extLst>
              <a:ext uri="{FF2B5EF4-FFF2-40B4-BE49-F238E27FC236}">
                <a16:creationId xmlns:a16="http://schemas.microsoft.com/office/drawing/2014/main" id="{2230132E-8AC1-DE44-4826-6CE5C362ADF9}"/>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69" name="TextBox 68">
            <a:extLst>
              <a:ext uri="{FF2B5EF4-FFF2-40B4-BE49-F238E27FC236}">
                <a16:creationId xmlns:a16="http://schemas.microsoft.com/office/drawing/2014/main" id="{06072788-562B-5172-E18A-09BA75E85EA0}"/>
              </a:ext>
            </a:extLst>
          </p:cNvPr>
          <p:cNvSpPr txBox="1"/>
          <p:nvPr/>
        </p:nvSpPr>
        <p:spPr>
          <a:xfrm>
            <a:off x="3166788" y="9713325"/>
            <a:ext cx="474183" cy="369332"/>
          </a:xfrm>
          <a:prstGeom prst="rect">
            <a:avLst/>
          </a:prstGeom>
          <a:noFill/>
        </p:spPr>
        <p:txBody>
          <a:bodyPr wrap="square" rtlCol="0">
            <a:spAutoFit/>
          </a:bodyPr>
          <a:lstStyle/>
          <a:p>
            <a:r>
              <a:rPr lang="en-US" b="1">
                <a:solidFill>
                  <a:schemeClr val="bg1"/>
                </a:solidFill>
              </a:rPr>
              <a:t>5%</a:t>
            </a:r>
          </a:p>
        </p:txBody>
      </p:sp>
      <p:sp>
        <p:nvSpPr>
          <p:cNvPr id="70" name="TextBox 7">
            <a:extLst>
              <a:ext uri="{FF2B5EF4-FFF2-40B4-BE49-F238E27FC236}">
                <a16:creationId xmlns:a16="http://schemas.microsoft.com/office/drawing/2014/main" id="{DA6417E7-B434-AA59-92D1-781CAD31FC33}"/>
              </a:ext>
            </a:extLst>
          </p:cNvPr>
          <p:cNvSpPr txBox="1"/>
          <p:nvPr/>
        </p:nvSpPr>
        <p:spPr>
          <a:xfrm>
            <a:off x="2362200" y="8724900"/>
            <a:ext cx="2035860" cy="616836"/>
          </a:xfrm>
          <a:prstGeom prst="rect">
            <a:avLst/>
          </a:prstGeom>
        </p:spPr>
        <p:txBody>
          <a:bodyPr wrap="square" lIns="0" tIns="0" rIns="0" bIns="0" rtlCol="0" anchor="t">
            <a:spAutoFit/>
          </a:bodyPr>
          <a:lstStyle/>
          <a:p>
            <a:pPr algn="ctr">
              <a:lnSpc>
                <a:spcPts val="5797"/>
              </a:lnSpc>
            </a:pPr>
            <a:r>
              <a:rPr lang="en-US" sz="1600" b="1">
                <a:solidFill>
                  <a:srgbClr val="2154C5"/>
                </a:solidFill>
                <a:latin typeface="Open Sauce Bold"/>
              </a:rPr>
              <a:t>Introduction</a:t>
            </a:r>
          </a:p>
        </p:txBody>
      </p:sp>
      <p:sp>
        <p:nvSpPr>
          <p:cNvPr id="71" name="TextBox 7">
            <a:extLst>
              <a:ext uri="{FF2B5EF4-FFF2-40B4-BE49-F238E27FC236}">
                <a16:creationId xmlns:a16="http://schemas.microsoft.com/office/drawing/2014/main" id="{D441F046-A535-F7A7-5EED-35E19DD20B84}"/>
              </a:ext>
            </a:extLst>
          </p:cNvPr>
          <p:cNvSpPr txBox="1"/>
          <p:nvPr/>
        </p:nvSpPr>
        <p:spPr>
          <a:xfrm>
            <a:off x="5160499" y="9157820"/>
            <a:ext cx="2198808"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sp>
        <p:nvSpPr>
          <p:cNvPr id="72" name="TextBox 7">
            <a:extLst>
              <a:ext uri="{FF2B5EF4-FFF2-40B4-BE49-F238E27FC236}">
                <a16:creationId xmlns:a16="http://schemas.microsoft.com/office/drawing/2014/main" id="{04470982-5ED2-A856-D49F-7DE3EBD7B918}"/>
              </a:ext>
            </a:extLst>
          </p:cNvPr>
          <p:cNvSpPr txBox="1"/>
          <p:nvPr/>
        </p:nvSpPr>
        <p:spPr>
          <a:xfrm>
            <a:off x="8360899" y="9163912"/>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73" name="Straight Connector 72">
            <a:extLst>
              <a:ext uri="{FF2B5EF4-FFF2-40B4-BE49-F238E27FC236}">
                <a16:creationId xmlns:a16="http://schemas.microsoft.com/office/drawing/2014/main" id="{ED08D4FC-682A-24CE-A31D-8930DC68289F}"/>
              </a:ext>
            </a:extLst>
          </p:cNvPr>
          <p:cNvCxnSpPr>
            <a:cxnSpLocks/>
            <a:endCxn id="89"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7910E4B-56F4-FB3A-6B0D-CB2C98852CA4}"/>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75" name="TextBox 7">
            <a:extLst>
              <a:ext uri="{FF2B5EF4-FFF2-40B4-BE49-F238E27FC236}">
                <a16:creationId xmlns:a16="http://schemas.microsoft.com/office/drawing/2014/main" id="{0A6AC825-A713-06FC-4773-F05CEE2E3F30}"/>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76" name="Group 75">
            <a:extLst>
              <a:ext uri="{FF2B5EF4-FFF2-40B4-BE49-F238E27FC236}">
                <a16:creationId xmlns:a16="http://schemas.microsoft.com/office/drawing/2014/main" id="{3B0AF15E-6CE3-3439-FF16-E294182D25EC}"/>
              </a:ext>
            </a:extLst>
          </p:cNvPr>
          <p:cNvGrpSpPr/>
          <p:nvPr/>
        </p:nvGrpSpPr>
        <p:grpSpPr>
          <a:xfrm>
            <a:off x="3031627" y="9501930"/>
            <a:ext cx="697008" cy="718420"/>
            <a:chOff x="1073426" y="8081531"/>
            <a:chExt cx="697008" cy="718420"/>
          </a:xfrm>
        </p:grpSpPr>
        <p:sp>
          <p:nvSpPr>
            <p:cNvPr id="77" name="Oval 76">
              <a:extLst>
                <a:ext uri="{FF2B5EF4-FFF2-40B4-BE49-F238E27FC236}">
                  <a16:creationId xmlns:a16="http://schemas.microsoft.com/office/drawing/2014/main" id="{5BD9CA6D-8D89-4416-54C4-FA2C8BC737D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E7680F-1F2A-D8B3-869C-EB8606E1C58E}"/>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E375AE84-46BF-B339-7535-EC58075C22BF}"/>
              </a:ext>
            </a:extLst>
          </p:cNvPr>
          <p:cNvGrpSpPr/>
          <p:nvPr/>
        </p:nvGrpSpPr>
        <p:grpSpPr>
          <a:xfrm>
            <a:off x="6117636" y="9689807"/>
            <a:ext cx="337134" cy="361709"/>
            <a:chOff x="1073426" y="8081531"/>
            <a:chExt cx="697008" cy="718420"/>
          </a:xfrm>
        </p:grpSpPr>
        <p:sp>
          <p:nvSpPr>
            <p:cNvPr id="80" name="Oval 79">
              <a:extLst>
                <a:ext uri="{FF2B5EF4-FFF2-40B4-BE49-F238E27FC236}">
                  <a16:creationId xmlns:a16="http://schemas.microsoft.com/office/drawing/2014/main" id="{481D587F-2312-9744-5306-4D887E84030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7444DDE-C7E2-A393-34DC-CA9B7EFBF8F7}"/>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2626F33A-8874-D3A7-9EB4-6D55181AF3A3}"/>
              </a:ext>
            </a:extLst>
          </p:cNvPr>
          <p:cNvGrpSpPr/>
          <p:nvPr/>
        </p:nvGrpSpPr>
        <p:grpSpPr>
          <a:xfrm>
            <a:off x="9117203" y="9689807"/>
            <a:ext cx="337134" cy="361709"/>
            <a:chOff x="1073426" y="8081531"/>
            <a:chExt cx="697008" cy="718420"/>
          </a:xfrm>
        </p:grpSpPr>
        <p:sp>
          <p:nvSpPr>
            <p:cNvPr id="83" name="Oval 82">
              <a:extLst>
                <a:ext uri="{FF2B5EF4-FFF2-40B4-BE49-F238E27FC236}">
                  <a16:creationId xmlns:a16="http://schemas.microsoft.com/office/drawing/2014/main" id="{AE82F9D7-432E-8DFB-CC21-F6FE24BC14C5}"/>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542FABF-77F2-3C65-DEF6-E2131313E467}"/>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4B7FD3BC-C87D-D341-D1BF-924A11EDBD26}"/>
              </a:ext>
            </a:extLst>
          </p:cNvPr>
          <p:cNvGrpSpPr/>
          <p:nvPr/>
        </p:nvGrpSpPr>
        <p:grpSpPr>
          <a:xfrm>
            <a:off x="11986165" y="9703472"/>
            <a:ext cx="337134" cy="361709"/>
            <a:chOff x="1073426" y="8081531"/>
            <a:chExt cx="697008" cy="718420"/>
          </a:xfrm>
        </p:grpSpPr>
        <p:sp>
          <p:nvSpPr>
            <p:cNvPr id="86" name="Oval 85">
              <a:extLst>
                <a:ext uri="{FF2B5EF4-FFF2-40B4-BE49-F238E27FC236}">
                  <a16:creationId xmlns:a16="http://schemas.microsoft.com/office/drawing/2014/main" id="{1BA459BD-9DB8-165A-0BB1-D0210FB237B3}"/>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261250D-DD63-34B1-7F7B-9BDACFC25C88}"/>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60778F33-9413-ACAB-5BAD-C9E2AB971AD2}"/>
              </a:ext>
            </a:extLst>
          </p:cNvPr>
          <p:cNvGrpSpPr/>
          <p:nvPr/>
        </p:nvGrpSpPr>
        <p:grpSpPr>
          <a:xfrm>
            <a:off x="14576965" y="9689807"/>
            <a:ext cx="337134" cy="361709"/>
            <a:chOff x="1073426" y="8081531"/>
            <a:chExt cx="697008" cy="718420"/>
          </a:xfrm>
        </p:grpSpPr>
        <p:sp>
          <p:nvSpPr>
            <p:cNvPr id="89" name="Oval 88">
              <a:extLst>
                <a:ext uri="{FF2B5EF4-FFF2-40B4-BE49-F238E27FC236}">
                  <a16:creationId xmlns:a16="http://schemas.microsoft.com/office/drawing/2014/main" id="{C99EE3AD-C809-CC9A-8498-8D7042BE26D3}"/>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B2DDDC7-2371-24BC-1808-02CCDF1BEAFB}"/>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146EFBC2-860A-DAC4-FA83-53F3F026A1C3}"/>
              </a:ext>
            </a:extLst>
          </p:cNvPr>
          <p:cNvSpPr txBox="1"/>
          <p:nvPr/>
        </p:nvSpPr>
        <p:spPr>
          <a:xfrm>
            <a:off x="3097307" y="9678964"/>
            <a:ext cx="697008" cy="369332"/>
          </a:xfrm>
          <a:prstGeom prst="rect">
            <a:avLst/>
          </a:prstGeom>
          <a:noFill/>
        </p:spPr>
        <p:txBody>
          <a:bodyPr wrap="square" rtlCol="0">
            <a:spAutoFit/>
          </a:bodyPr>
          <a:lstStyle/>
          <a:p>
            <a:r>
              <a:rPr lang="en-US" b="1">
                <a:solidFill>
                  <a:schemeClr val="bg1"/>
                </a:solidFill>
              </a:rPr>
              <a:t>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11887200" y="8801100"/>
            <a:ext cx="18395101" cy="0"/>
          </a:xfrm>
          <a:prstGeom prst="line">
            <a:avLst/>
          </a:prstGeom>
          <a:ln w="38100" cap="flat">
            <a:solidFill>
              <a:srgbClr val="FFFFFF"/>
            </a:solidFill>
            <a:prstDash val="solid"/>
            <a:headEnd type="none" w="sm" len="sm"/>
            <a:tailEnd type="none" w="sm" len="sm"/>
          </a:ln>
        </p:spPr>
      </p:sp>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sp>
      <p:pic>
        <p:nvPicPr>
          <p:cNvPr id="4" name="Picture 4"/>
          <p:cNvPicPr>
            <a:picLocks noChangeAspect="1"/>
          </p:cNvPicPr>
          <p:nvPr/>
        </p:nvPicPr>
        <p:blipFill>
          <a:blip r:embed="rId3"/>
          <a:srcRect l="32358" r="32769" b="35650"/>
          <a:stretch>
            <a:fillRect/>
          </a:stretch>
        </p:blipFill>
        <p:spPr>
          <a:xfrm>
            <a:off x="11850061" y="1905707"/>
            <a:ext cx="5409239" cy="6613004"/>
          </a:xfrm>
          <a:prstGeom prst="rect">
            <a:avLst/>
          </a:prstGeom>
        </p:spPr>
      </p:pic>
      <p:sp>
        <p:nvSpPr>
          <p:cNvPr id="5" name="TextBox 5"/>
          <p:cNvSpPr txBox="1"/>
          <p:nvPr/>
        </p:nvSpPr>
        <p:spPr>
          <a:xfrm>
            <a:off x="1453957" y="3328884"/>
            <a:ext cx="9568716" cy="1936620"/>
          </a:xfrm>
          <a:prstGeom prst="rect">
            <a:avLst/>
          </a:prstGeom>
        </p:spPr>
        <p:txBody>
          <a:bodyPr lIns="0" tIns="0" rIns="0" bIns="0" rtlCol="0" anchor="t">
            <a:spAutoFit/>
          </a:bodyPr>
          <a:lstStyle/>
          <a:p>
            <a:pPr>
              <a:lnSpc>
                <a:spcPts val="17470"/>
              </a:lnSpc>
            </a:pPr>
            <a:r>
              <a:rPr lang="en-US" sz="8000">
                <a:solidFill>
                  <a:srgbClr val="FFFFFF"/>
                </a:solidFill>
                <a:latin typeface="Montserrat Semi-Bold Bold"/>
              </a:rPr>
              <a:t>Data Processing</a:t>
            </a:r>
          </a:p>
        </p:txBody>
      </p:sp>
      <p:sp>
        <p:nvSpPr>
          <p:cNvPr id="15" name="TextBox 12">
            <a:extLst>
              <a:ext uri="{FF2B5EF4-FFF2-40B4-BE49-F238E27FC236}">
                <a16:creationId xmlns:a16="http://schemas.microsoft.com/office/drawing/2014/main" id="{80739380-C72D-A379-B210-54B90BCAC3FD}"/>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chemeClr val="bg1"/>
                </a:solidFill>
                <a:latin typeface="Montserrat Classic"/>
              </a:rPr>
              <a:t>Lohas</a:t>
            </a:r>
            <a:r>
              <a:rPr lang="en-US" sz="1656">
                <a:solidFill>
                  <a:schemeClr val="bg1"/>
                </a:solidFill>
                <a:latin typeface="Montserrat Classic"/>
              </a:rPr>
              <a:t> Park FinTech Consulting </a:t>
            </a:r>
          </a:p>
        </p:txBody>
      </p:sp>
      <p:sp>
        <p:nvSpPr>
          <p:cNvPr id="42" name="TextBox 41">
            <a:extLst>
              <a:ext uri="{FF2B5EF4-FFF2-40B4-BE49-F238E27FC236}">
                <a16:creationId xmlns:a16="http://schemas.microsoft.com/office/drawing/2014/main" id="{4898CCF1-2D2B-24B8-84C4-D7C487A8DE54}"/>
              </a:ext>
            </a:extLst>
          </p:cNvPr>
          <p:cNvSpPr txBox="1"/>
          <p:nvPr/>
        </p:nvSpPr>
        <p:spPr>
          <a:xfrm>
            <a:off x="6085480" y="11121838"/>
            <a:ext cx="697008" cy="369332"/>
          </a:xfrm>
          <a:prstGeom prst="rect">
            <a:avLst/>
          </a:prstGeom>
          <a:noFill/>
        </p:spPr>
        <p:txBody>
          <a:bodyPr wrap="square" rtlCol="0">
            <a:spAutoFit/>
          </a:bodyPr>
          <a:lstStyle/>
          <a:p>
            <a:r>
              <a:rPr lang="en-US" b="1">
                <a:solidFill>
                  <a:schemeClr val="bg1"/>
                </a:solidFill>
              </a:rPr>
              <a:t>15%</a:t>
            </a:r>
          </a:p>
        </p:txBody>
      </p:sp>
      <p:sp>
        <p:nvSpPr>
          <p:cNvPr id="43" name="TextBox 42">
            <a:extLst>
              <a:ext uri="{FF2B5EF4-FFF2-40B4-BE49-F238E27FC236}">
                <a16:creationId xmlns:a16="http://schemas.microsoft.com/office/drawing/2014/main" id="{EF984802-3E28-7C2D-3D67-7FFD08D7D2E1}"/>
              </a:ext>
            </a:extLst>
          </p:cNvPr>
          <p:cNvSpPr txBox="1"/>
          <p:nvPr/>
        </p:nvSpPr>
        <p:spPr>
          <a:xfrm>
            <a:off x="6154961" y="11107995"/>
            <a:ext cx="474183" cy="369332"/>
          </a:xfrm>
          <a:prstGeom prst="rect">
            <a:avLst/>
          </a:prstGeom>
          <a:noFill/>
        </p:spPr>
        <p:txBody>
          <a:bodyPr wrap="square" rtlCol="0">
            <a:spAutoFit/>
          </a:bodyPr>
          <a:lstStyle/>
          <a:p>
            <a:r>
              <a:rPr lang="en-US" b="1">
                <a:solidFill>
                  <a:schemeClr val="bg1"/>
                </a:solidFill>
              </a:rPr>
              <a:t>5%</a:t>
            </a:r>
          </a:p>
        </p:txBody>
      </p:sp>
      <p:sp>
        <p:nvSpPr>
          <p:cNvPr id="44" name="TextBox 7">
            <a:extLst>
              <a:ext uri="{FF2B5EF4-FFF2-40B4-BE49-F238E27FC236}">
                <a16:creationId xmlns:a16="http://schemas.microsoft.com/office/drawing/2014/main" id="{A4F7C8F3-CC1E-91D6-BA6D-C781ED29D954}"/>
              </a:ext>
            </a:extLst>
          </p:cNvPr>
          <p:cNvSpPr txBox="1"/>
          <p:nvPr/>
        </p:nvSpPr>
        <p:spPr>
          <a:xfrm>
            <a:off x="2286000" y="10287000"/>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sp>
        <p:nvSpPr>
          <p:cNvPr id="45" name="TextBox 7">
            <a:extLst>
              <a:ext uri="{FF2B5EF4-FFF2-40B4-BE49-F238E27FC236}">
                <a16:creationId xmlns:a16="http://schemas.microsoft.com/office/drawing/2014/main" id="{25AF397A-0D37-D806-4160-306994B1E116}"/>
              </a:ext>
            </a:extLst>
          </p:cNvPr>
          <p:cNvSpPr txBox="1"/>
          <p:nvPr/>
        </p:nvSpPr>
        <p:spPr>
          <a:xfrm>
            <a:off x="5292648" y="10489284"/>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Preprocessing</a:t>
            </a:r>
          </a:p>
        </p:txBody>
      </p:sp>
      <p:sp>
        <p:nvSpPr>
          <p:cNvPr id="46" name="TextBox 7">
            <a:extLst>
              <a:ext uri="{FF2B5EF4-FFF2-40B4-BE49-F238E27FC236}">
                <a16:creationId xmlns:a16="http://schemas.microsoft.com/office/drawing/2014/main" id="{5BB7E7EB-AF81-D40D-3C90-17C51C05C5D3}"/>
              </a:ext>
            </a:extLst>
          </p:cNvPr>
          <p:cNvSpPr txBox="1"/>
          <p:nvPr/>
        </p:nvSpPr>
        <p:spPr>
          <a:xfrm>
            <a:off x="8284699" y="10573612"/>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47" name="Straight Connector 46">
            <a:extLst>
              <a:ext uri="{FF2B5EF4-FFF2-40B4-BE49-F238E27FC236}">
                <a16:creationId xmlns:a16="http://schemas.microsoft.com/office/drawing/2014/main" id="{ADF1C94F-ECE8-F06E-0926-DE5C93D230E7}"/>
              </a:ext>
            </a:extLst>
          </p:cNvPr>
          <p:cNvCxnSpPr>
            <a:cxnSpLocks/>
            <a:endCxn id="63" idx="6"/>
          </p:cNvCxnSpPr>
          <p:nvPr/>
        </p:nvCxnSpPr>
        <p:spPr>
          <a:xfrm>
            <a:off x="3174138" y="112803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7">
            <a:extLst>
              <a:ext uri="{FF2B5EF4-FFF2-40B4-BE49-F238E27FC236}">
                <a16:creationId xmlns:a16="http://schemas.microsoft.com/office/drawing/2014/main" id="{FF14E03A-295D-6B62-9360-DF2FC8311AD4}"/>
              </a:ext>
            </a:extLst>
          </p:cNvPr>
          <p:cNvSpPr txBox="1"/>
          <p:nvPr/>
        </p:nvSpPr>
        <p:spPr>
          <a:xfrm>
            <a:off x="11237269" y="105766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49" name="TextBox 7">
            <a:extLst>
              <a:ext uri="{FF2B5EF4-FFF2-40B4-BE49-F238E27FC236}">
                <a16:creationId xmlns:a16="http://schemas.microsoft.com/office/drawing/2014/main" id="{10A6FC5B-41C3-CEB1-792F-A3FAF669FCEF}"/>
              </a:ext>
            </a:extLst>
          </p:cNvPr>
          <p:cNvSpPr txBox="1"/>
          <p:nvPr/>
        </p:nvSpPr>
        <p:spPr>
          <a:xfrm>
            <a:off x="13943281" y="105766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50" name="Group 49">
            <a:extLst>
              <a:ext uri="{FF2B5EF4-FFF2-40B4-BE49-F238E27FC236}">
                <a16:creationId xmlns:a16="http://schemas.microsoft.com/office/drawing/2014/main" id="{4543C516-EB7D-2672-4A80-E612FC25F92D}"/>
              </a:ext>
            </a:extLst>
          </p:cNvPr>
          <p:cNvGrpSpPr/>
          <p:nvPr/>
        </p:nvGrpSpPr>
        <p:grpSpPr>
          <a:xfrm>
            <a:off x="6019800" y="10896600"/>
            <a:ext cx="697008" cy="718420"/>
            <a:chOff x="1073426" y="8081531"/>
            <a:chExt cx="697008" cy="718420"/>
          </a:xfrm>
        </p:grpSpPr>
        <p:sp>
          <p:nvSpPr>
            <p:cNvPr id="51" name="Oval 50">
              <a:extLst>
                <a:ext uri="{FF2B5EF4-FFF2-40B4-BE49-F238E27FC236}">
                  <a16:creationId xmlns:a16="http://schemas.microsoft.com/office/drawing/2014/main" id="{8CAFAC56-1D4A-EAD0-E2AD-55F3A74AB32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8BE6409-E91B-0BCE-34BA-1981B9E86FE8}"/>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8AE0BDD-586C-C2EB-8055-0A426AE7AF9C}"/>
              </a:ext>
            </a:extLst>
          </p:cNvPr>
          <p:cNvGrpSpPr/>
          <p:nvPr/>
        </p:nvGrpSpPr>
        <p:grpSpPr>
          <a:xfrm>
            <a:off x="3062808" y="11115976"/>
            <a:ext cx="337134" cy="361709"/>
            <a:chOff x="1073426" y="8081531"/>
            <a:chExt cx="697008" cy="718420"/>
          </a:xfrm>
        </p:grpSpPr>
        <p:sp>
          <p:nvSpPr>
            <p:cNvPr id="54" name="Oval 53">
              <a:extLst>
                <a:ext uri="{FF2B5EF4-FFF2-40B4-BE49-F238E27FC236}">
                  <a16:creationId xmlns:a16="http://schemas.microsoft.com/office/drawing/2014/main" id="{BBB8CF0C-BE1C-8CB8-7624-314BEA7F733E}"/>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1C14A22-C418-8080-699A-C23C972ECF82}"/>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BBD4643D-093B-ABDD-77F8-D1E8036F893D}"/>
              </a:ext>
            </a:extLst>
          </p:cNvPr>
          <p:cNvGrpSpPr/>
          <p:nvPr/>
        </p:nvGrpSpPr>
        <p:grpSpPr>
          <a:xfrm>
            <a:off x="9041003" y="11099507"/>
            <a:ext cx="337134" cy="361709"/>
            <a:chOff x="1073426" y="8081531"/>
            <a:chExt cx="697008" cy="718420"/>
          </a:xfrm>
        </p:grpSpPr>
        <p:sp>
          <p:nvSpPr>
            <p:cNvPr id="57" name="Oval 56">
              <a:extLst>
                <a:ext uri="{FF2B5EF4-FFF2-40B4-BE49-F238E27FC236}">
                  <a16:creationId xmlns:a16="http://schemas.microsoft.com/office/drawing/2014/main" id="{E3C19BD5-BB6F-65A2-E37C-1208A700D11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632C621-E5E4-B185-7123-15B97B462D55}"/>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D5615F2-E593-A55D-D25D-7F6F06E63F3F}"/>
              </a:ext>
            </a:extLst>
          </p:cNvPr>
          <p:cNvGrpSpPr/>
          <p:nvPr/>
        </p:nvGrpSpPr>
        <p:grpSpPr>
          <a:xfrm>
            <a:off x="11909965" y="11113172"/>
            <a:ext cx="337134" cy="361709"/>
            <a:chOff x="1073426" y="8081531"/>
            <a:chExt cx="697008" cy="718420"/>
          </a:xfrm>
        </p:grpSpPr>
        <p:sp>
          <p:nvSpPr>
            <p:cNvPr id="60" name="Oval 59">
              <a:extLst>
                <a:ext uri="{FF2B5EF4-FFF2-40B4-BE49-F238E27FC236}">
                  <a16:creationId xmlns:a16="http://schemas.microsoft.com/office/drawing/2014/main" id="{25F8C109-9CA7-0662-8ACC-DF8CFB6E401D}"/>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FBA0E35-F40A-8C0E-A2FB-D20BEC7208EF}"/>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BA13B25B-4D5A-8477-FA4B-89F9ACEB6135}"/>
              </a:ext>
            </a:extLst>
          </p:cNvPr>
          <p:cNvGrpSpPr/>
          <p:nvPr/>
        </p:nvGrpSpPr>
        <p:grpSpPr>
          <a:xfrm>
            <a:off x="14500765" y="11099507"/>
            <a:ext cx="337134" cy="361709"/>
            <a:chOff x="1073426" y="8081531"/>
            <a:chExt cx="697008" cy="718420"/>
          </a:xfrm>
        </p:grpSpPr>
        <p:sp>
          <p:nvSpPr>
            <p:cNvPr id="63" name="Oval 62">
              <a:extLst>
                <a:ext uri="{FF2B5EF4-FFF2-40B4-BE49-F238E27FC236}">
                  <a16:creationId xmlns:a16="http://schemas.microsoft.com/office/drawing/2014/main" id="{13240757-0491-C374-C1FB-30C45C7E4BE9}"/>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BA3D64C-B52C-0834-3323-49FB218B1FD3}"/>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8A5CFE5F-403F-36A5-E2A2-8D422B2939BD}"/>
              </a:ext>
            </a:extLst>
          </p:cNvPr>
          <p:cNvSpPr txBox="1"/>
          <p:nvPr/>
        </p:nvSpPr>
        <p:spPr>
          <a:xfrm>
            <a:off x="2986062" y="11107995"/>
            <a:ext cx="697008" cy="369332"/>
          </a:xfrm>
          <a:prstGeom prst="rect">
            <a:avLst/>
          </a:prstGeom>
          <a:noFill/>
        </p:spPr>
        <p:txBody>
          <a:bodyPr wrap="square" rtlCol="0">
            <a:spAutoFit/>
          </a:bodyPr>
          <a:lstStyle/>
          <a:p>
            <a:r>
              <a:rPr lang="en-US" b="1">
                <a:solidFill>
                  <a:schemeClr val="bg1"/>
                </a:solidFill>
              </a:rPr>
              <a:t>25%</a:t>
            </a:r>
          </a:p>
        </p:txBody>
      </p:sp>
      <p:sp>
        <p:nvSpPr>
          <p:cNvPr id="66" name="TextBox 65">
            <a:extLst>
              <a:ext uri="{FF2B5EF4-FFF2-40B4-BE49-F238E27FC236}">
                <a16:creationId xmlns:a16="http://schemas.microsoft.com/office/drawing/2014/main" id="{899F9CE4-8E9F-08E4-780C-AFF5334C5112}"/>
              </a:ext>
            </a:extLst>
          </p:cNvPr>
          <p:cNvSpPr txBox="1"/>
          <p:nvPr/>
        </p:nvSpPr>
        <p:spPr>
          <a:xfrm>
            <a:off x="6085480" y="11048923"/>
            <a:ext cx="697008" cy="369332"/>
          </a:xfrm>
          <a:prstGeom prst="rect">
            <a:avLst/>
          </a:prstGeom>
          <a:noFill/>
        </p:spPr>
        <p:txBody>
          <a:bodyPr wrap="square" rtlCol="0">
            <a:spAutoFit/>
          </a:bodyPr>
          <a:lstStyle/>
          <a:p>
            <a:r>
              <a:rPr lang="en-US" b="1">
                <a:solidFill>
                  <a:schemeClr val="bg1"/>
                </a:solidFill>
              </a:rPr>
              <a:t>31%</a:t>
            </a:r>
          </a:p>
        </p:txBody>
      </p:sp>
      <p:grpSp>
        <p:nvGrpSpPr>
          <p:cNvPr id="67" name="Group 66">
            <a:extLst>
              <a:ext uri="{FF2B5EF4-FFF2-40B4-BE49-F238E27FC236}">
                <a16:creationId xmlns:a16="http://schemas.microsoft.com/office/drawing/2014/main" id="{8C8E696D-8EA9-21C5-62E0-56D7B0E9893B}"/>
              </a:ext>
            </a:extLst>
          </p:cNvPr>
          <p:cNvGrpSpPr/>
          <p:nvPr/>
        </p:nvGrpSpPr>
        <p:grpSpPr>
          <a:xfrm rot="6144426">
            <a:off x="-6722451" y="2555928"/>
            <a:ext cx="5175143" cy="5175143"/>
            <a:chOff x="5867400" y="3314700"/>
            <a:chExt cx="5175143" cy="5175143"/>
          </a:xfrm>
        </p:grpSpPr>
        <p:pic>
          <p:nvPicPr>
            <p:cNvPr id="68" name="Picture 2">
              <a:extLst>
                <a:ext uri="{FF2B5EF4-FFF2-40B4-BE49-F238E27FC236}">
                  <a16:creationId xmlns:a16="http://schemas.microsoft.com/office/drawing/2014/main" id="{96C420C9-E62B-3A11-885F-3F2DEB2A7D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67400" y="3314700"/>
              <a:ext cx="5175143" cy="5175143"/>
            </a:xfrm>
            <a:prstGeom prst="rect">
              <a:avLst/>
            </a:prstGeom>
          </p:spPr>
        </p:pic>
        <p:pic>
          <p:nvPicPr>
            <p:cNvPr id="69" name="Picture 3">
              <a:extLst>
                <a:ext uri="{FF2B5EF4-FFF2-40B4-BE49-F238E27FC236}">
                  <a16:creationId xmlns:a16="http://schemas.microsoft.com/office/drawing/2014/main" id="{EC5209DF-9E8A-BF7D-64D8-22815D95BF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89011">
              <a:off x="6821367" y="4377567"/>
              <a:ext cx="671903" cy="541723"/>
            </a:xfrm>
            <a:prstGeom prst="rect">
              <a:avLst/>
            </a:prstGeom>
          </p:spPr>
        </p:pic>
        <p:pic>
          <p:nvPicPr>
            <p:cNvPr id="70" name="Picture 19">
              <a:extLst>
                <a:ext uri="{FF2B5EF4-FFF2-40B4-BE49-F238E27FC236}">
                  <a16:creationId xmlns:a16="http://schemas.microsoft.com/office/drawing/2014/main" id="{90DC765D-3033-4286-1BFC-B4EA8FB48D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19576" y="4346259"/>
              <a:ext cx="644857" cy="658018"/>
            </a:xfrm>
            <a:prstGeom prst="rect">
              <a:avLst/>
            </a:prstGeom>
          </p:spPr>
        </p:pic>
        <p:pic>
          <p:nvPicPr>
            <p:cNvPr id="71" name="Picture 20">
              <a:extLst>
                <a:ext uri="{FF2B5EF4-FFF2-40B4-BE49-F238E27FC236}">
                  <a16:creationId xmlns:a16="http://schemas.microsoft.com/office/drawing/2014/main" id="{4F8F67FD-FBD5-3660-BEBB-1E2ED91A37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31672" y="6945501"/>
              <a:ext cx="552690" cy="624507"/>
            </a:xfrm>
            <a:prstGeom prst="rect">
              <a:avLst/>
            </a:prstGeom>
          </p:spPr>
        </p:pic>
        <p:pic>
          <p:nvPicPr>
            <p:cNvPr id="72" name="Picture 21">
              <a:extLst>
                <a:ext uri="{FF2B5EF4-FFF2-40B4-BE49-F238E27FC236}">
                  <a16:creationId xmlns:a16="http://schemas.microsoft.com/office/drawing/2014/main" id="{4A9B18B3-C7C5-7B07-3F7D-0B79E9533F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825581" y="7005786"/>
              <a:ext cx="629923" cy="50393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FAD3348E-DDD2-DF42-2159-4C3439874DDE}"/>
              </a:ext>
            </a:extLst>
          </p:cNvPr>
          <p:cNvSpPr/>
          <p:nvPr/>
        </p:nvSpPr>
        <p:spPr>
          <a:xfrm>
            <a:off x="3233405" y="3535374"/>
            <a:ext cx="5278414" cy="1227126"/>
          </a:xfrm>
          <a:prstGeom prst="roundRect">
            <a:avLst/>
          </a:prstGeom>
          <a:solidFill>
            <a:srgbClr val="2154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593065EA-4BF8-8198-8A6E-257D5137915A}"/>
              </a:ext>
            </a:extLst>
          </p:cNvPr>
          <p:cNvSpPr txBox="1"/>
          <p:nvPr/>
        </p:nvSpPr>
        <p:spPr>
          <a:xfrm>
            <a:off x="1031257" y="1226224"/>
            <a:ext cx="5761793" cy="1169511"/>
          </a:xfrm>
          <a:prstGeom prst="rect">
            <a:avLst/>
          </a:prstGeom>
        </p:spPr>
        <p:txBody>
          <a:bodyPr wrap="square" lIns="0" tIns="0" rIns="0" bIns="0" rtlCol="0" anchor="t">
            <a:spAutoFit/>
          </a:bodyPr>
          <a:lstStyle/>
          <a:p>
            <a:pPr>
              <a:lnSpc>
                <a:spcPts val="9604"/>
              </a:lnSpc>
            </a:pPr>
            <a:r>
              <a:rPr lang="en-US" altLang="zh-CN" sz="6860">
                <a:solidFill>
                  <a:srgbClr val="2254C5"/>
                </a:solidFill>
                <a:latin typeface="Montserrat Semi-Bold Bold"/>
              </a:rPr>
              <a:t>ATM</a:t>
            </a:r>
            <a:r>
              <a:rPr lang="zh-CN" altLang="en-US" sz="6860">
                <a:solidFill>
                  <a:srgbClr val="2254C5"/>
                </a:solidFill>
                <a:latin typeface="Montserrat Semi-Bold Bold"/>
              </a:rPr>
              <a:t> </a:t>
            </a:r>
            <a:r>
              <a:rPr lang="en-US" altLang="zh-CN" sz="6860">
                <a:solidFill>
                  <a:srgbClr val="2254C5"/>
                </a:solidFill>
                <a:latin typeface="Montserrat Semi-Bold Bold"/>
              </a:rPr>
              <a:t>&amp;</a:t>
            </a:r>
            <a:r>
              <a:rPr lang="zh-CN" altLang="en-US" sz="6860">
                <a:solidFill>
                  <a:srgbClr val="2254C5"/>
                </a:solidFill>
                <a:latin typeface="Montserrat Semi-Bold Bold"/>
              </a:rPr>
              <a:t> </a:t>
            </a:r>
            <a:r>
              <a:rPr lang="en-US" altLang="zh-CN" sz="6860">
                <a:solidFill>
                  <a:srgbClr val="2254C5"/>
                </a:solidFill>
                <a:latin typeface="Montserrat Semi-Bold Bold"/>
              </a:rPr>
              <a:t>OTM</a:t>
            </a:r>
            <a:endParaRPr lang="en-US" sz="6860">
              <a:solidFill>
                <a:srgbClr val="2254C5"/>
              </a:solidFill>
              <a:latin typeface="Montserrat Semi-Bold Bold"/>
            </a:endParaRPr>
          </a:p>
        </p:txBody>
      </p:sp>
      <p:sp>
        <p:nvSpPr>
          <p:cNvPr id="12" name="文本框 11">
            <a:extLst>
              <a:ext uri="{FF2B5EF4-FFF2-40B4-BE49-F238E27FC236}">
                <a16:creationId xmlns:a16="http://schemas.microsoft.com/office/drawing/2014/main" id="{6116BD82-DA87-7B02-2ECE-9745B3D082D0}"/>
              </a:ext>
            </a:extLst>
          </p:cNvPr>
          <p:cNvSpPr txBox="1"/>
          <p:nvPr/>
        </p:nvSpPr>
        <p:spPr>
          <a:xfrm>
            <a:off x="4117870" y="3783487"/>
            <a:ext cx="1922386" cy="707886"/>
          </a:xfrm>
          <a:prstGeom prst="rect">
            <a:avLst/>
          </a:prstGeom>
          <a:noFill/>
        </p:spPr>
        <p:txBody>
          <a:bodyPr wrap="none" rtlCol="0">
            <a:spAutoFit/>
          </a:bodyPr>
          <a:lstStyle/>
          <a:p>
            <a:r>
              <a:rPr kumimoji="1" lang="en-US" altLang="zh-CN" sz="4000">
                <a:solidFill>
                  <a:schemeClr val="bg1"/>
                </a:solidFill>
              </a:rPr>
              <a:t>Ratio</a:t>
            </a:r>
            <a:r>
              <a:rPr kumimoji="1" lang="zh-CN" altLang="en-US" sz="4000">
                <a:solidFill>
                  <a:schemeClr val="bg1"/>
                </a:solidFill>
              </a:rPr>
              <a:t> </a:t>
            </a:r>
            <a:r>
              <a:rPr kumimoji="1" lang="en-US" altLang="zh-CN" sz="4000">
                <a:solidFill>
                  <a:schemeClr val="bg1"/>
                </a:solidFill>
              </a:rPr>
              <a:t>of</a:t>
            </a:r>
            <a:r>
              <a:rPr kumimoji="1" lang="zh-CN" altLang="en-US" sz="4000">
                <a:solidFill>
                  <a:schemeClr val="bg1"/>
                </a:solidFill>
              </a:rPr>
              <a:t> </a:t>
            </a:r>
          </a:p>
        </p:txBody>
      </p:sp>
      <p:sp>
        <p:nvSpPr>
          <p:cNvPr id="13" name="文本框 12">
            <a:extLst>
              <a:ext uri="{FF2B5EF4-FFF2-40B4-BE49-F238E27FC236}">
                <a16:creationId xmlns:a16="http://schemas.microsoft.com/office/drawing/2014/main" id="{F47136A0-39C5-3070-1982-8063E602010B}"/>
              </a:ext>
            </a:extLst>
          </p:cNvPr>
          <p:cNvSpPr txBox="1"/>
          <p:nvPr/>
        </p:nvSpPr>
        <p:spPr>
          <a:xfrm>
            <a:off x="6229777" y="3467100"/>
            <a:ext cx="1428750" cy="707886"/>
          </a:xfrm>
          <a:prstGeom prst="rect">
            <a:avLst/>
          </a:prstGeom>
          <a:noFill/>
        </p:spPr>
        <p:txBody>
          <a:bodyPr wrap="square" rtlCol="0">
            <a:spAutoFit/>
          </a:bodyPr>
          <a:lstStyle/>
          <a:p>
            <a:r>
              <a:rPr kumimoji="1" lang="en-US" altLang="zh-CN" sz="4000">
                <a:solidFill>
                  <a:schemeClr val="bg1"/>
                </a:solidFill>
              </a:rPr>
              <a:t>K</a:t>
            </a:r>
            <a:endParaRPr kumimoji="1" lang="zh-CN" altLang="en-US" sz="4000">
              <a:solidFill>
                <a:schemeClr val="bg1"/>
              </a:solidFill>
            </a:endParaRPr>
          </a:p>
        </p:txBody>
      </p:sp>
      <p:sp>
        <p:nvSpPr>
          <p:cNvPr id="18" name="文本框 17">
            <a:extLst>
              <a:ext uri="{FF2B5EF4-FFF2-40B4-BE49-F238E27FC236}">
                <a16:creationId xmlns:a16="http://schemas.microsoft.com/office/drawing/2014/main" id="{48338544-7CEF-6C5C-D686-33EA2FA64166}"/>
              </a:ext>
            </a:extLst>
          </p:cNvPr>
          <p:cNvSpPr txBox="1"/>
          <p:nvPr/>
        </p:nvSpPr>
        <p:spPr>
          <a:xfrm>
            <a:off x="6207328" y="4033835"/>
            <a:ext cx="1428750" cy="707886"/>
          </a:xfrm>
          <a:prstGeom prst="rect">
            <a:avLst/>
          </a:prstGeom>
          <a:noFill/>
        </p:spPr>
        <p:txBody>
          <a:bodyPr wrap="square" rtlCol="0">
            <a:spAutoFit/>
          </a:bodyPr>
          <a:lstStyle/>
          <a:p>
            <a:r>
              <a:rPr kumimoji="1" lang="en-US" altLang="zh-CN" sz="4000">
                <a:solidFill>
                  <a:schemeClr val="bg1"/>
                </a:solidFill>
              </a:rPr>
              <a:t>St</a:t>
            </a:r>
            <a:endParaRPr kumimoji="1" lang="zh-CN" altLang="en-US" sz="4000">
              <a:solidFill>
                <a:schemeClr val="bg1"/>
              </a:solidFill>
            </a:endParaRPr>
          </a:p>
        </p:txBody>
      </p:sp>
      <p:cxnSp>
        <p:nvCxnSpPr>
          <p:cNvPr id="19" name="直线连接符 18">
            <a:extLst>
              <a:ext uri="{FF2B5EF4-FFF2-40B4-BE49-F238E27FC236}">
                <a16:creationId xmlns:a16="http://schemas.microsoft.com/office/drawing/2014/main" id="{D03C0DE8-5B11-0ED1-0928-74EE7913AC50}"/>
              </a:ext>
            </a:extLst>
          </p:cNvPr>
          <p:cNvCxnSpPr>
            <a:cxnSpLocks/>
          </p:cNvCxnSpPr>
          <p:nvPr/>
        </p:nvCxnSpPr>
        <p:spPr>
          <a:xfrm>
            <a:off x="6096000" y="4113945"/>
            <a:ext cx="705875" cy="0"/>
          </a:xfrm>
          <a:prstGeom prst="line">
            <a:avLst/>
          </a:prstGeom>
          <a:ln w="34925">
            <a:solidFill>
              <a:schemeClr val="bg1"/>
            </a:solidFill>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F8F6BD46-8B9D-32C6-D10D-96B9D0A7F88E}"/>
              </a:ext>
            </a:extLst>
          </p:cNvPr>
          <p:cNvSpPr txBox="1"/>
          <p:nvPr/>
        </p:nvSpPr>
        <p:spPr>
          <a:xfrm>
            <a:off x="4518238" y="5073213"/>
            <a:ext cx="2515432" cy="1200329"/>
          </a:xfrm>
          <a:prstGeom prst="rect">
            <a:avLst/>
          </a:prstGeom>
          <a:noFill/>
        </p:spPr>
        <p:txBody>
          <a:bodyPr wrap="none" rtlCol="0">
            <a:spAutoFit/>
          </a:bodyPr>
          <a:lstStyle/>
          <a:p>
            <a:r>
              <a:rPr lang="en-US" altLang="zh-CN" sz="2400">
                <a:solidFill>
                  <a:srgbClr val="2254C5"/>
                </a:solidFill>
                <a:latin typeface="Montserrat" pitchFamily="2" charset="77"/>
              </a:rPr>
              <a:t>K</a:t>
            </a:r>
            <a:r>
              <a:rPr lang="zh-CN" altLang="en-US" sz="2400">
                <a:solidFill>
                  <a:srgbClr val="2254C5"/>
                </a:solidFill>
                <a:latin typeface="Montserrat" pitchFamily="2" charset="77"/>
              </a:rPr>
              <a:t> </a:t>
            </a:r>
            <a:r>
              <a:rPr lang="en-US" altLang="zh-CN" sz="2400">
                <a:solidFill>
                  <a:srgbClr val="2254C5"/>
                </a:solidFill>
                <a:latin typeface="Montserrat" pitchFamily="2" charset="77"/>
              </a:rPr>
              <a:t>=</a:t>
            </a:r>
            <a:r>
              <a:rPr lang="zh-CN" altLang="en-US" sz="2400">
                <a:solidFill>
                  <a:srgbClr val="2254C5"/>
                </a:solidFill>
                <a:latin typeface="Montserrat" pitchFamily="2" charset="77"/>
              </a:rPr>
              <a:t> </a:t>
            </a:r>
            <a:r>
              <a:rPr lang="en-US" altLang="zh-CN" sz="2400">
                <a:solidFill>
                  <a:srgbClr val="2254C5"/>
                </a:solidFill>
                <a:latin typeface="Montserrat" pitchFamily="2" charset="77"/>
              </a:rPr>
              <a:t>strike</a:t>
            </a:r>
            <a:r>
              <a:rPr lang="zh-CN" altLang="en-US" sz="2400">
                <a:solidFill>
                  <a:srgbClr val="2254C5"/>
                </a:solidFill>
                <a:latin typeface="Montserrat" pitchFamily="2" charset="77"/>
              </a:rPr>
              <a:t> </a:t>
            </a:r>
            <a:r>
              <a:rPr lang="en-US" altLang="zh-CN" sz="2400">
                <a:solidFill>
                  <a:srgbClr val="2254C5"/>
                </a:solidFill>
                <a:latin typeface="Montserrat" pitchFamily="2" charset="77"/>
              </a:rPr>
              <a:t>price</a:t>
            </a:r>
          </a:p>
          <a:p>
            <a:endParaRPr lang="en-US" altLang="zh-CN" sz="2400">
              <a:solidFill>
                <a:srgbClr val="2254C5"/>
              </a:solidFill>
              <a:latin typeface="Montserrat" pitchFamily="2" charset="77"/>
            </a:endParaRPr>
          </a:p>
          <a:p>
            <a:r>
              <a:rPr lang="en-US" altLang="zh-CN" sz="2400">
                <a:solidFill>
                  <a:srgbClr val="2254C5"/>
                </a:solidFill>
                <a:latin typeface="Montserrat" pitchFamily="2" charset="77"/>
              </a:rPr>
              <a:t>St</a:t>
            </a:r>
            <a:r>
              <a:rPr lang="zh-CN" altLang="en-US" sz="2400">
                <a:solidFill>
                  <a:srgbClr val="2254C5"/>
                </a:solidFill>
                <a:latin typeface="Montserrat" pitchFamily="2" charset="77"/>
              </a:rPr>
              <a:t> </a:t>
            </a:r>
            <a:r>
              <a:rPr lang="en-US" altLang="zh-CN" sz="2400">
                <a:solidFill>
                  <a:srgbClr val="2254C5"/>
                </a:solidFill>
                <a:latin typeface="Montserrat" pitchFamily="2" charset="77"/>
              </a:rPr>
              <a:t>=</a:t>
            </a:r>
            <a:r>
              <a:rPr lang="zh-CN" altLang="en-US" sz="2400">
                <a:solidFill>
                  <a:srgbClr val="2254C5"/>
                </a:solidFill>
                <a:latin typeface="Montserrat" pitchFamily="2" charset="77"/>
              </a:rPr>
              <a:t> </a:t>
            </a:r>
            <a:r>
              <a:rPr lang="en-US" altLang="zh-CN" sz="2400">
                <a:solidFill>
                  <a:srgbClr val="2254C5"/>
                </a:solidFill>
                <a:latin typeface="Montserrat" pitchFamily="2" charset="77"/>
              </a:rPr>
              <a:t>stock</a:t>
            </a:r>
            <a:r>
              <a:rPr lang="zh-CN" altLang="en-US" sz="2400">
                <a:solidFill>
                  <a:srgbClr val="2254C5"/>
                </a:solidFill>
                <a:latin typeface="Montserrat" pitchFamily="2" charset="77"/>
              </a:rPr>
              <a:t> </a:t>
            </a:r>
            <a:r>
              <a:rPr lang="en-US" altLang="zh-CN" sz="2400">
                <a:solidFill>
                  <a:srgbClr val="2254C5"/>
                </a:solidFill>
                <a:latin typeface="Montserrat" pitchFamily="2" charset="77"/>
              </a:rPr>
              <a:t>price</a:t>
            </a:r>
            <a:endParaRPr lang="zh-CN" altLang="en-US" sz="2400">
              <a:solidFill>
                <a:srgbClr val="2254C5"/>
              </a:solidFill>
              <a:latin typeface="Montserrat" pitchFamily="2" charset="77"/>
            </a:endParaRPr>
          </a:p>
        </p:txBody>
      </p:sp>
      <p:sp>
        <p:nvSpPr>
          <p:cNvPr id="27" name="文本框 26">
            <a:extLst>
              <a:ext uri="{FF2B5EF4-FFF2-40B4-BE49-F238E27FC236}">
                <a16:creationId xmlns:a16="http://schemas.microsoft.com/office/drawing/2014/main" id="{168D9289-4BD9-0B8E-268C-93FAA4CD26D3}"/>
              </a:ext>
            </a:extLst>
          </p:cNvPr>
          <p:cNvSpPr txBox="1"/>
          <p:nvPr/>
        </p:nvSpPr>
        <p:spPr>
          <a:xfrm>
            <a:off x="918842" y="2705100"/>
            <a:ext cx="3534942" cy="523220"/>
          </a:xfrm>
          <a:prstGeom prst="rect">
            <a:avLst/>
          </a:prstGeom>
          <a:noFill/>
        </p:spPr>
        <p:txBody>
          <a:bodyPr wrap="none" rtlCol="0">
            <a:spAutoFit/>
          </a:bodyPr>
          <a:lstStyle/>
          <a:p>
            <a:r>
              <a:rPr lang="en-US" altLang="zh-CN" sz="2800">
                <a:solidFill>
                  <a:srgbClr val="2254C5"/>
                </a:solidFill>
                <a:latin typeface="Montserrat" pitchFamily="2" charset="77"/>
              </a:rPr>
              <a:t>How</a:t>
            </a:r>
            <a:r>
              <a:rPr lang="zh-CN" altLang="en-US" sz="2800">
                <a:solidFill>
                  <a:srgbClr val="2254C5"/>
                </a:solidFill>
                <a:latin typeface="Montserrat" pitchFamily="2" charset="77"/>
              </a:rPr>
              <a:t> </a:t>
            </a:r>
            <a:r>
              <a:rPr lang="en-US" altLang="zh-CN" sz="2800">
                <a:solidFill>
                  <a:srgbClr val="2254C5"/>
                </a:solidFill>
                <a:latin typeface="Montserrat" pitchFamily="2" charset="77"/>
              </a:rPr>
              <a:t>do</a:t>
            </a:r>
            <a:r>
              <a:rPr lang="zh-CN" altLang="en-US" sz="2800">
                <a:solidFill>
                  <a:srgbClr val="2254C5"/>
                </a:solidFill>
                <a:latin typeface="Montserrat" pitchFamily="2" charset="77"/>
              </a:rPr>
              <a:t> </a:t>
            </a:r>
            <a:r>
              <a:rPr lang="en-US" altLang="zh-CN" sz="2800">
                <a:solidFill>
                  <a:srgbClr val="2254C5"/>
                </a:solidFill>
                <a:latin typeface="Montserrat" pitchFamily="2" charset="77"/>
              </a:rPr>
              <a:t>we</a:t>
            </a:r>
            <a:r>
              <a:rPr lang="zh-CN" altLang="en-US" sz="2800">
                <a:solidFill>
                  <a:srgbClr val="2254C5"/>
                </a:solidFill>
                <a:latin typeface="Montserrat" pitchFamily="2" charset="77"/>
              </a:rPr>
              <a:t> </a:t>
            </a:r>
            <a:r>
              <a:rPr lang="en-US" altLang="zh-CN" sz="2800">
                <a:solidFill>
                  <a:srgbClr val="2254C5"/>
                </a:solidFill>
                <a:latin typeface="Montserrat" pitchFamily="2" charset="77"/>
              </a:rPr>
              <a:t>define</a:t>
            </a:r>
            <a:r>
              <a:rPr kumimoji="1" lang="en-US" altLang="zh-CN" sz="2800"/>
              <a:t>:</a:t>
            </a:r>
            <a:endParaRPr kumimoji="1" lang="zh-CN" altLang="en-US" sz="2800"/>
          </a:p>
        </p:txBody>
      </p:sp>
      <p:sp>
        <p:nvSpPr>
          <p:cNvPr id="31" name="文本框 30">
            <a:extLst>
              <a:ext uri="{FF2B5EF4-FFF2-40B4-BE49-F238E27FC236}">
                <a16:creationId xmlns:a16="http://schemas.microsoft.com/office/drawing/2014/main" id="{66D9FBAA-A1A4-8376-9925-D5B95C5AE57F}"/>
              </a:ext>
            </a:extLst>
          </p:cNvPr>
          <p:cNvSpPr txBox="1"/>
          <p:nvPr/>
        </p:nvSpPr>
        <p:spPr>
          <a:xfrm>
            <a:off x="1132944" y="6544044"/>
            <a:ext cx="3337773" cy="461665"/>
          </a:xfrm>
          <a:prstGeom prst="rect">
            <a:avLst/>
          </a:prstGeom>
          <a:noFill/>
        </p:spPr>
        <p:txBody>
          <a:bodyPr wrap="none" rtlCol="0">
            <a:spAutoFit/>
          </a:bodyPr>
          <a:lstStyle/>
          <a:p>
            <a:r>
              <a:rPr lang="en-US" altLang="zh-CN" sz="2400">
                <a:solidFill>
                  <a:srgbClr val="2254C5"/>
                </a:solidFill>
                <a:latin typeface="Montserrat" pitchFamily="2" charset="77"/>
              </a:rPr>
              <a:t>Our</a:t>
            </a:r>
            <a:r>
              <a:rPr lang="zh-CN" altLang="en-US" sz="2400">
                <a:solidFill>
                  <a:srgbClr val="2254C5"/>
                </a:solidFill>
                <a:latin typeface="Montserrat" pitchFamily="2" charset="77"/>
              </a:rPr>
              <a:t> </a:t>
            </a:r>
            <a:r>
              <a:rPr lang="en-US" altLang="zh-CN" sz="2400">
                <a:solidFill>
                  <a:srgbClr val="2254C5"/>
                </a:solidFill>
                <a:latin typeface="Montserrat" pitchFamily="2" charset="77"/>
              </a:rPr>
              <a:t>tool</a:t>
            </a:r>
            <a:r>
              <a:rPr lang="zh-CN" altLang="en-US" sz="2400">
                <a:solidFill>
                  <a:srgbClr val="2254C5"/>
                </a:solidFill>
                <a:latin typeface="Montserrat" pitchFamily="2" charset="77"/>
              </a:rPr>
              <a:t> </a:t>
            </a:r>
            <a:r>
              <a:rPr lang="en-US" altLang="zh-CN" sz="2400">
                <a:solidFill>
                  <a:srgbClr val="2254C5"/>
                </a:solidFill>
                <a:latin typeface="Montserrat" pitchFamily="2" charset="77"/>
              </a:rPr>
              <a:t>to</a:t>
            </a:r>
            <a:r>
              <a:rPr lang="zh-CN" altLang="en-US" sz="2400">
                <a:solidFill>
                  <a:srgbClr val="2254C5"/>
                </a:solidFill>
                <a:latin typeface="Montserrat" pitchFamily="2" charset="77"/>
              </a:rPr>
              <a:t> </a:t>
            </a:r>
            <a:r>
              <a:rPr lang="en-US" altLang="zh-CN" sz="2400">
                <a:solidFill>
                  <a:srgbClr val="2254C5"/>
                </a:solidFill>
                <a:latin typeface="Montserrat" pitchFamily="2" charset="77"/>
              </a:rPr>
              <a:t>illustrate:</a:t>
            </a:r>
            <a:endParaRPr lang="zh-CN" altLang="en-US" sz="2400">
              <a:solidFill>
                <a:srgbClr val="2254C5"/>
              </a:solidFill>
              <a:latin typeface="Montserrat" pitchFamily="2" charset="77"/>
            </a:endParaRPr>
          </a:p>
        </p:txBody>
      </p:sp>
      <p:grpSp>
        <p:nvGrpSpPr>
          <p:cNvPr id="34" name="Group 3">
            <a:extLst>
              <a:ext uri="{FF2B5EF4-FFF2-40B4-BE49-F238E27FC236}">
                <a16:creationId xmlns:a16="http://schemas.microsoft.com/office/drawing/2014/main" id="{67BA2CD8-B48E-B98E-4F03-0F62486CAD17}"/>
              </a:ext>
            </a:extLst>
          </p:cNvPr>
          <p:cNvGrpSpPr/>
          <p:nvPr/>
        </p:nvGrpSpPr>
        <p:grpSpPr>
          <a:xfrm>
            <a:off x="12532037" y="0"/>
            <a:ext cx="5890881" cy="10287000"/>
            <a:chOff x="0" y="0"/>
            <a:chExt cx="7854507" cy="13716000"/>
          </a:xfrm>
        </p:grpSpPr>
        <p:pic>
          <p:nvPicPr>
            <p:cNvPr id="35" name="Picture 4">
              <a:extLst>
                <a:ext uri="{FF2B5EF4-FFF2-40B4-BE49-F238E27FC236}">
                  <a16:creationId xmlns:a16="http://schemas.microsoft.com/office/drawing/2014/main" id="{AF21A84F-D4B7-7810-A072-1AFB67B9EBDF}"/>
                </a:ext>
              </a:extLst>
            </p:cNvPr>
            <p:cNvPicPr>
              <a:picLocks noChangeAspect="1"/>
            </p:cNvPicPr>
            <p:nvPr/>
          </p:nvPicPr>
          <p:blipFill>
            <a:blip r:embed="rId3"/>
            <a:srcRect l="36614" t="17074" r="36614"/>
            <a:stretch>
              <a:fillRect/>
            </a:stretch>
          </p:blipFill>
          <p:spPr>
            <a:xfrm>
              <a:off x="0" y="0"/>
              <a:ext cx="7854507" cy="13716000"/>
            </a:xfrm>
            <a:prstGeom prst="rect">
              <a:avLst/>
            </a:prstGeom>
          </p:spPr>
        </p:pic>
      </p:grpSp>
      <p:pic>
        <p:nvPicPr>
          <p:cNvPr id="33" name="Picture 5">
            <a:extLst>
              <a:ext uri="{FF2B5EF4-FFF2-40B4-BE49-F238E27FC236}">
                <a16:creationId xmlns:a16="http://schemas.microsoft.com/office/drawing/2014/main" id="{7E2E3DDB-032F-3593-34AA-3D67F15A5F83}"/>
              </a:ext>
            </a:extLst>
          </p:cNvPr>
          <p:cNvPicPr>
            <a:picLocks noChangeAspect="1"/>
          </p:cNvPicPr>
          <p:nvPr/>
        </p:nvPicPr>
        <p:blipFill>
          <a:blip r:embed="rId4"/>
          <a:srcRect/>
          <a:stretch>
            <a:fillRect/>
          </a:stretch>
        </p:blipFill>
        <p:spPr>
          <a:xfrm>
            <a:off x="10910398" y="2333543"/>
            <a:ext cx="4603031" cy="8111067"/>
          </a:xfrm>
          <a:prstGeom prst="rect">
            <a:avLst/>
          </a:prstGeom>
        </p:spPr>
      </p:pic>
      <p:sp>
        <p:nvSpPr>
          <p:cNvPr id="2" name="AutoShape 11">
            <a:extLst>
              <a:ext uri="{FF2B5EF4-FFF2-40B4-BE49-F238E27FC236}">
                <a16:creationId xmlns:a16="http://schemas.microsoft.com/office/drawing/2014/main" id="{E24F3BB5-E65B-3417-D1B5-3A8795FB1CE8}"/>
              </a:ext>
            </a:extLst>
          </p:cNvPr>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5" name="TextBox 12">
            <a:extLst>
              <a:ext uri="{FF2B5EF4-FFF2-40B4-BE49-F238E27FC236}">
                <a16:creationId xmlns:a16="http://schemas.microsoft.com/office/drawing/2014/main" id="{22C44110-1517-AC7B-0DEA-2EB97A2C70FB}"/>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9" name="TextBox 7">
            <a:extLst>
              <a:ext uri="{FF2B5EF4-FFF2-40B4-BE49-F238E27FC236}">
                <a16:creationId xmlns:a16="http://schemas.microsoft.com/office/drawing/2014/main" id="{2A71C1C7-C742-71CD-81B6-E43E47092797}"/>
              </a:ext>
            </a:extLst>
          </p:cNvPr>
          <p:cNvSpPr txBox="1"/>
          <p:nvPr/>
        </p:nvSpPr>
        <p:spPr>
          <a:xfrm>
            <a:off x="2209800" y="8877300"/>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sp>
        <p:nvSpPr>
          <p:cNvPr id="10" name="TextBox 7">
            <a:extLst>
              <a:ext uri="{FF2B5EF4-FFF2-40B4-BE49-F238E27FC236}">
                <a16:creationId xmlns:a16="http://schemas.microsoft.com/office/drawing/2014/main" id="{5C5BCE5E-947C-4534-1AEA-85A0C11DD8CA}"/>
              </a:ext>
            </a:extLst>
          </p:cNvPr>
          <p:cNvSpPr txBox="1"/>
          <p:nvPr/>
        </p:nvSpPr>
        <p:spPr>
          <a:xfrm>
            <a:off x="4919833" y="9096929"/>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Preprocessing</a:t>
            </a:r>
          </a:p>
        </p:txBody>
      </p:sp>
      <p:sp>
        <p:nvSpPr>
          <p:cNvPr id="11" name="TextBox 7">
            <a:extLst>
              <a:ext uri="{FF2B5EF4-FFF2-40B4-BE49-F238E27FC236}">
                <a16:creationId xmlns:a16="http://schemas.microsoft.com/office/drawing/2014/main" id="{67D573EA-9AF9-A0C8-8C22-88EECEE93FD8}"/>
              </a:ext>
            </a:extLst>
          </p:cNvPr>
          <p:cNvSpPr txBox="1"/>
          <p:nvPr/>
        </p:nvSpPr>
        <p:spPr>
          <a:xfrm>
            <a:off x="8360899" y="9197141"/>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14" name="Straight Connector 13">
            <a:extLst>
              <a:ext uri="{FF2B5EF4-FFF2-40B4-BE49-F238E27FC236}">
                <a16:creationId xmlns:a16="http://schemas.microsoft.com/office/drawing/2014/main" id="{D8156109-46A3-74A1-1534-F8B3A66FBE28}"/>
              </a:ext>
            </a:extLst>
          </p:cNvPr>
          <p:cNvCxnSpPr>
            <a:cxnSpLocks/>
            <a:endCxn id="43"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7">
            <a:extLst>
              <a:ext uri="{FF2B5EF4-FFF2-40B4-BE49-F238E27FC236}">
                <a16:creationId xmlns:a16="http://schemas.microsoft.com/office/drawing/2014/main" id="{1B95EC76-A292-C51E-18C4-0A5F44196B90}"/>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21" name="TextBox 7">
            <a:extLst>
              <a:ext uri="{FF2B5EF4-FFF2-40B4-BE49-F238E27FC236}">
                <a16:creationId xmlns:a16="http://schemas.microsoft.com/office/drawing/2014/main" id="{78CEEA1F-EDD1-7F47-9B68-0B9A063D8178}"/>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22" name="Group 21">
            <a:extLst>
              <a:ext uri="{FF2B5EF4-FFF2-40B4-BE49-F238E27FC236}">
                <a16:creationId xmlns:a16="http://schemas.microsoft.com/office/drawing/2014/main" id="{7AF6E895-A6FB-933E-51FD-BFE5FACDEA50}"/>
              </a:ext>
            </a:extLst>
          </p:cNvPr>
          <p:cNvGrpSpPr/>
          <p:nvPr/>
        </p:nvGrpSpPr>
        <p:grpSpPr>
          <a:xfrm>
            <a:off x="5670734" y="9532714"/>
            <a:ext cx="697008" cy="718420"/>
            <a:chOff x="1073426" y="8081531"/>
            <a:chExt cx="697008" cy="718420"/>
          </a:xfrm>
        </p:grpSpPr>
        <p:sp>
          <p:nvSpPr>
            <p:cNvPr id="23" name="Oval 22">
              <a:extLst>
                <a:ext uri="{FF2B5EF4-FFF2-40B4-BE49-F238E27FC236}">
                  <a16:creationId xmlns:a16="http://schemas.microsoft.com/office/drawing/2014/main" id="{84D90C92-E2F0-FC3A-CB48-649F04520D1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C19BA66-EC17-470F-AC38-A70E52353AC5}"/>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825CA2EB-83F6-5E08-4CC4-B666EEF6982A}"/>
              </a:ext>
            </a:extLst>
          </p:cNvPr>
          <p:cNvGrpSpPr/>
          <p:nvPr/>
        </p:nvGrpSpPr>
        <p:grpSpPr>
          <a:xfrm>
            <a:off x="2987476" y="9689807"/>
            <a:ext cx="337134" cy="361709"/>
            <a:chOff x="1073426" y="8081531"/>
            <a:chExt cx="697008" cy="718420"/>
          </a:xfrm>
        </p:grpSpPr>
        <p:sp>
          <p:nvSpPr>
            <p:cNvPr id="26" name="Oval 25">
              <a:extLst>
                <a:ext uri="{FF2B5EF4-FFF2-40B4-BE49-F238E27FC236}">
                  <a16:creationId xmlns:a16="http://schemas.microsoft.com/office/drawing/2014/main" id="{BE265819-7C14-C5AD-EF71-5241F2229DBF}"/>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8211BEB-968B-C815-63D9-07C702C39414}"/>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206DD0A8-ABAF-D3DC-A8C3-79FDF865E1F0}"/>
              </a:ext>
            </a:extLst>
          </p:cNvPr>
          <p:cNvGrpSpPr/>
          <p:nvPr/>
        </p:nvGrpSpPr>
        <p:grpSpPr>
          <a:xfrm>
            <a:off x="9117203" y="9689807"/>
            <a:ext cx="337134" cy="361709"/>
            <a:chOff x="1073426" y="8081531"/>
            <a:chExt cx="697008" cy="718420"/>
          </a:xfrm>
        </p:grpSpPr>
        <p:sp>
          <p:nvSpPr>
            <p:cNvPr id="37" name="Oval 36">
              <a:extLst>
                <a:ext uri="{FF2B5EF4-FFF2-40B4-BE49-F238E27FC236}">
                  <a16:creationId xmlns:a16="http://schemas.microsoft.com/office/drawing/2014/main" id="{4D947ED0-259F-326B-7944-30290F4FF51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7292D90-CB1B-9477-17D8-6499FBBE73FA}"/>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233E37B-3B94-EA1B-B162-CEDB14ECC3DD}"/>
              </a:ext>
            </a:extLst>
          </p:cNvPr>
          <p:cNvGrpSpPr/>
          <p:nvPr/>
        </p:nvGrpSpPr>
        <p:grpSpPr>
          <a:xfrm>
            <a:off x="11986165" y="9703472"/>
            <a:ext cx="337134" cy="361709"/>
            <a:chOff x="1073426" y="8081531"/>
            <a:chExt cx="697008" cy="718420"/>
          </a:xfrm>
        </p:grpSpPr>
        <p:sp>
          <p:nvSpPr>
            <p:cNvPr id="40" name="Oval 39">
              <a:extLst>
                <a:ext uri="{FF2B5EF4-FFF2-40B4-BE49-F238E27FC236}">
                  <a16:creationId xmlns:a16="http://schemas.microsoft.com/office/drawing/2014/main" id="{F9FEBF37-3820-8C14-8F9C-A40E656E27E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F0C8A5E-A163-9F11-9967-983794DDF49C}"/>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10C0F55-5FBC-17ED-E29D-5B2CAA3E5D74}"/>
              </a:ext>
            </a:extLst>
          </p:cNvPr>
          <p:cNvGrpSpPr/>
          <p:nvPr/>
        </p:nvGrpSpPr>
        <p:grpSpPr>
          <a:xfrm>
            <a:off x="14576965" y="9689807"/>
            <a:ext cx="337134" cy="361709"/>
            <a:chOff x="1073426" y="8081531"/>
            <a:chExt cx="697008" cy="718420"/>
          </a:xfrm>
        </p:grpSpPr>
        <p:sp>
          <p:nvSpPr>
            <p:cNvPr id="43" name="Oval 42">
              <a:extLst>
                <a:ext uri="{FF2B5EF4-FFF2-40B4-BE49-F238E27FC236}">
                  <a16:creationId xmlns:a16="http://schemas.microsoft.com/office/drawing/2014/main" id="{2780BBA8-25AF-A5C4-8666-52823A4245E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389593A-142D-FBBD-454E-3D57C5B23A3D}"/>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DA714432-0A66-4120-2BEC-6EFDBF8C8A15}"/>
              </a:ext>
            </a:extLst>
          </p:cNvPr>
          <p:cNvSpPr txBox="1"/>
          <p:nvPr/>
        </p:nvSpPr>
        <p:spPr>
          <a:xfrm>
            <a:off x="5733306" y="9716780"/>
            <a:ext cx="697008" cy="369332"/>
          </a:xfrm>
          <a:prstGeom prst="rect">
            <a:avLst/>
          </a:prstGeom>
          <a:noFill/>
        </p:spPr>
        <p:txBody>
          <a:bodyPr wrap="square" rtlCol="0">
            <a:spAutoFit/>
          </a:bodyPr>
          <a:lstStyle/>
          <a:p>
            <a:r>
              <a:rPr lang="en-US" b="1">
                <a:solidFill>
                  <a:schemeClr val="bg1"/>
                </a:solidFill>
              </a:rPr>
              <a:t>31%</a:t>
            </a:r>
          </a:p>
        </p:txBody>
      </p:sp>
      <p:sp>
        <p:nvSpPr>
          <p:cNvPr id="47" name="TextBox 30">
            <a:extLst>
              <a:ext uri="{FF2B5EF4-FFF2-40B4-BE49-F238E27FC236}">
                <a16:creationId xmlns:a16="http://schemas.microsoft.com/office/drawing/2014/main" id="{E54E299D-B0EB-251E-BFF1-3DF244897784}"/>
              </a:ext>
            </a:extLst>
          </p:cNvPr>
          <p:cNvSpPr txBox="1"/>
          <p:nvPr/>
        </p:nvSpPr>
        <p:spPr>
          <a:xfrm>
            <a:off x="1487662" y="7200343"/>
            <a:ext cx="8281208" cy="1219757"/>
          </a:xfrm>
          <a:prstGeom prst="rect">
            <a:avLst/>
          </a:prstGeom>
        </p:spPr>
        <p:txBody>
          <a:bodyPr wrap="square" lIns="0" tIns="0" rIns="0" bIns="0" rtlCol="0" anchor="t">
            <a:spAutoFit/>
          </a:bodyPr>
          <a:lstStyle/>
          <a:p>
            <a:pPr>
              <a:lnSpc>
                <a:spcPct val="150000"/>
              </a:lnSpc>
            </a:pPr>
            <a:r>
              <a:rPr lang="en-US" altLang="zh-CN" sz="2800">
                <a:solidFill>
                  <a:srgbClr val="2254C5"/>
                </a:solidFill>
                <a:latin typeface="Montserrat" pitchFamily="2" charset="77"/>
              </a:rPr>
              <a:t>If</a:t>
            </a:r>
            <a:r>
              <a:rPr lang="zh-CN" altLang="en-US" sz="2800">
                <a:solidFill>
                  <a:srgbClr val="2254C5"/>
                </a:solidFill>
                <a:latin typeface="Montserrat" pitchFamily="2" charset="77"/>
              </a:rPr>
              <a:t> </a:t>
            </a:r>
            <a:r>
              <a:rPr lang="en-US" altLang="zh-CN" sz="2800">
                <a:solidFill>
                  <a:srgbClr val="2254C5"/>
                </a:solidFill>
                <a:latin typeface="Montserrat" pitchFamily="2" charset="77"/>
              </a:rPr>
              <a:t>K/St</a:t>
            </a:r>
            <a:r>
              <a:rPr lang="zh-CN" altLang="en-US" sz="2800">
                <a:solidFill>
                  <a:srgbClr val="2254C5"/>
                </a:solidFill>
                <a:latin typeface="Montserrat" pitchFamily="2" charset="77"/>
              </a:rPr>
              <a:t> </a:t>
            </a:r>
            <a:r>
              <a:rPr lang="en-US" altLang="zh-CN" sz="2800">
                <a:solidFill>
                  <a:srgbClr val="2254C5"/>
                </a:solidFill>
                <a:latin typeface="Montserrat" pitchFamily="2" charset="77"/>
              </a:rPr>
              <a:t>=</a:t>
            </a:r>
            <a:r>
              <a:rPr lang="zh-CN" altLang="en-US" sz="2800">
                <a:solidFill>
                  <a:srgbClr val="2254C5"/>
                </a:solidFill>
                <a:latin typeface="Montserrat" pitchFamily="2" charset="77"/>
              </a:rPr>
              <a:t> </a:t>
            </a:r>
            <a:r>
              <a:rPr lang="en-US" altLang="zh-CN" sz="2800">
                <a:solidFill>
                  <a:srgbClr val="2254C5"/>
                </a:solidFill>
                <a:latin typeface="Montserrat" pitchFamily="2" charset="77"/>
              </a:rPr>
              <a:t>(0.80,0.95):</a:t>
            </a:r>
            <a:r>
              <a:rPr lang="zh-CN" altLang="en-US" sz="2800">
                <a:solidFill>
                  <a:srgbClr val="2254C5"/>
                </a:solidFill>
                <a:latin typeface="Montserrat" pitchFamily="2" charset="77"/>
              </a:rPr>
              <a:t> </a:t>
            </a:r>
            <a:r>
              <a:rPr lang="en-US" altLang="zh-CN" sz="2800">
                <a:solidFill>
                  <a:srgbClr val="2254C5"/>
                </a:solidFill>
                <a:latin typeface="Montserrat" pitchFamily="2" charset="77"/>
              </a:rPr>
              <a:t>OTM</a:t>
            </a:r>
            <a:r>
              <a:rPr lang="zh-CN" altLang="en-US" sz="2800">
                <a:solidFill>
                  <a:srgbClr val="2254C5"/>
                </a:solidFill>
                <a:latin typeface="Montserrat" pitchFamily="2" charset="77"/>
              </a:rPr>
              <a:t> </a:t>
            </a:r>
            <a:r>
              <a:rPr lang="en-US" altLang="zh-CN" sz="2800">
                <a:solidFill>
                  <a:srgbClr val="2254C5"/>
                </a:solidFill>
                <a:latin typeface="Montserrat" pitchFamily="2" charset="77"/>
              </a:rPr>
              <a:t>put</a:t>
            </a:r>
            <a:r>
              <a:rPr lang="zh-CN" altLang="en-US" sz="2800">
                <a:solidFill>
                  <a:srgbClr val="2254C5"/>
                </a:solidFill>
                <a:latin typeface="Montserrat" pitchFamily="2" charset="77"/>
              </a:rPr>
              <a:t> </a:t>
            </a:r>
            <a:r>
              <a:rPr lang="en-US" altLang="zh-CN" sz="2800">
                <a:solidFill>
                  <a:srgbClr val="2254C5"/>
                </a:solidFill>
                <a:latin typeface="Montserrat" pitchFamily="2" charset="77"/>
              </a:rPr>
              <a:t>option</a:t>
            </a:r>
          </a:p>
          <a:p>
            <a:pPr>
              <a:lnSpc>
                <a:spcPct val="150000"/>
              </a:lnSpc>
            </a:pPr>
            <a:r>
              <a:rPr lang="en-US" altLang="zh-CN" sz="2800">
                <a:solidFill>
                  <a:srgbClr val="2254C5"/>
                </a:solidFill>
                <a:latin typeface="Montserrat" pitchFamily="2" charset="77"/>
              </a:rPr>
              <a:t>If</a:t>
            </a:r>
            <a:r>
              <a:rPr lang="zh-CN" altLang="en-US" sz="2800">
                <a:solidFill>
                  <a:srgbClr val="2254C5"/>
                </a:solidFill>
                <a:latin typeface="Montserrat" pitchFamily="2" charset="77"/>
              </a:rPr>
              <a:t> </a:t>
            </a:r>
            <a:r>
              <a:rPr lang="en-US" altLang="zh-CN" sz="2800">
                <a:solidFill>
                  <a:srgbClr val="2254C5"/>
                </a:solidFill>
                <a:latin typeface="Montserrat" pitchFamily="2" charset="77"/>
              </a:rPr>
              <a:t>K/St</a:t>
            </a:r>
            <a:r>
              <a:rPr lang="zh-CN" altLang="en-US" sz="2800">
                <a:solidFill>
                  <a:srgbClr val="2254C5"/>
                </a:solidFill>
                <a:latin typeface="Montserrat" pitchFamily="2" charset="77"/>
              </a:rPr>
              <a:t> </a:t>
            </a:r>
            <a:r>
              <a:rPr lang="en-US" altLang="zh-CN" sz="2800">
                <a:solidFill>
                  <a:srgbClr val="2254C5"/>
                </a:solidFill>
                <a:latin typeface="Montserrat" pitchFamily="2" charset="77"/>
              </a:rPr>
              <a:t>=</a:t>
            </a:r>
            <a:r>
              <a:rPr lang="zh-CN" altLang="en-US" sz="2800">
                <a:solidFill>
                  <a:srgbClr val="2254C5"/>
                </a:solidFill>
                <a:latin typeface="Montserrat" pitchFamily="2" charset="77"/>
              </a:rPr>
              <a:t> </a:t>
            </a:r>
            <a:r>
              <a:rPr lang="en-US" altLang="zh-CN" sz="2800">
                <a:solidFill>
                  <a:srgbClr val="2254C5"/>
                </a:solidFill>
                <a:latin typeface="Montserrat" pitchFamily="2" charset="77"/>
              </a:rPr>
              <a:t>(0.95,1.05):</a:t>
            </a:r>
            <a:r>
              <a:rPr lang="zh-CN" altLang="en-US" sz="2800">
                <a:solidFill>
                  <a:srgbClr val="2254C5"/>
                </a:solidFill>
                <a:latin typeface="Montserrat" pitchFamily="2" charset="77"/>
              </a:rPr>
              <a:t> </a:t>
            </a:r>
            <a:r>
              <a:rPr lang="en-US" altLang="zh-CN" sz="2800">
                <a:solidFill>
                  <a:srgbClr val="2254C5"/>
                </a:solidFill>
                <a:latin typeface="Montserrat" pitchFamily="2" charset="77"/>
              </a:rPr>
              <a:t>ATM</a:t>
            </a:r>
            <a:r>
              <a:rPr lang="zh-CN" altLang="en-US" sz="2800">
                <a:solidFill>
                  <a:srgbClr val="2254C5"/>
                </a:solidFill>
                <a:latin typeface="Montserrat" pitchFamily="2" charset="77"/>
              </a:rPr>
              <a:t> </a:t>
            </a:r>
            <a:r>
              <a:rPr lang="en-US" altLang="zh-CN" sz="2800">
                <a:solidFill>
                  <a:srgbClr val="2254C5"/>
                </a:solidFill>
                <a:latin typeface="Montserrat" pitchFamily="2" charset="77"/>
              </a:rPr>
              <a:t>call</a:t>
            </a:r>
            <a:r>
              <a:rPr lang="zh-CN" altLang="en-US" sz="2800">
                <a:solidFill>
                  <a:srgbClr val="2254C5"/>
                </a:solidFill>
                <a:latin typeface="Montserrat" pitchFamily="2" charset="77"/>
              </a:rPr>
              <a:t> </a:t>
            </a:r>
            <a:r>
              <a:rPr lang="en-US" altLang="zh-CN" sz="2800">
                <a:solidFill>
                  <a:srgbClr val="2254C5"/>
                </a:solidFill>
                <a:latin typeface="Montserrat" pitchFamily="2" charset="77"/>
              </a:rPr>
              <a:t>option</a:t>
            </a:r>
            <a:endParaRPr lang="en-AU" sz="2800">
              <a:solidFill>
                <a:srgbClr val="2254C5"/>
              </a:solidFill>
              <a:latin typeface="Montserrat" pitchFamily="2" charset="77"/>
            </a:endParaRPr>
          </a:p>
        </p:txBody>
      </p:sp>
      <p:grpSp>
        <p:nvGrpSpPr>
          <p:cNvPr id="50" name="Group 11">
            <a:extLst>
              <a:ext uri="{FF2B5EF4-FFF2-40B4-BE49-F238E27FC236}">
                <a16:creationId xmlns:a16="http://schemas.microsoft.com/office/drawing/2014/main" id="{508BDB61-DCA2-F568-CEE4-8B7DBDE91155}"/>
              </a:ext>
            </a:extLst>
          </p:cNvPr>
          <p:cNvGrpSpPr/>
          <p:nvPr/>
        </p:nvGrpSpPr>
        <p:grpSpPr>
          <a:xfrm>
            <a:off x="-6627209" y="5346972"/>
            <a:ext cx="6346341" cy="3706742"/>
            <a:chOff x="0" y="0"/>
            <a:chExt cx="9197614" cy="5372100"/>
          </a:xfrm>
        </p:grpSpPr>
        <p:sp>
          <p:nvSpPr>
            <p:cNvPr id="51" name="Freeform 12">
              <a:extLst>
                <a:ext uri="{FF2B5EF4-FFF2-40B4-BE49-F238E27FC236}">
                  <a16:creationId xmlns:a16="http://schemas.microsoft.com/office/drawing/2014/main" id="{D35382BF-64FD-FD7C-3A89-B8F87D0F3D1C}"/>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Tree>
    <p:extLst>
      <p:ext uri="{BB962C8B-B14F-4D97-AF65-F5344CB8AC3E}">
        <p14:creationId xmlns:p14="http://schemas.microsoft.com/office/powerpoint/2010/main" val="151851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2" name="TextBox 12">
            <a:extLst>
              <a:ext uri="{FF2B5EF4-FFF2-40B4-BE49-F238E27FC236}">
                <a16:creationId xmlns:a16="http://schemas.microsoft.com/office/drawing/2014/main" id="{1D40B030-B432-1648-77B6-F04DFFF52ADB}"/>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10" name="文本框 16">
            <a:extLst>
              <a:ext uri="{FF2B5EF4-FFF2-40B4-BE49-F238E27FC236}">
                <a16:creationId xmlns:a16="http://schemas.microsoft.com/office/drawing/2014/main" id="{221478B3-69F8-37D6-E492-31BAB994BDB4}"/>
              </a:ext>
            </a:extLst>
          </p:cNvPr>
          <p:cNvSpPr txBox="1"/>
          <p:nvPr/>
        </p:nvSpPr>
        <p:spPr>
          <a:xfrm>
            <a:off x="3200400" y="4149347"/>
            <a:ext cx="5761793" cy="1107996"/>
          </a:xfrm>
          <a:prstGeom prst="rect">
            <a:avLst/>
          </a:prstGeom>
          <a:noFill/>
        </p:spPr>
        <p:txBody>
          <a:bodyPr wrap="square" rtlCol="0">
            <a:spAutoFit/>
          </a:bodyPr>
          <a:lstStyle/>
          <a:p>
            <a:r>
              <a:rPr kumimoji="1" lang="en-US" altLang="zh-CN" sz="6600">
                <a:solidFill>
                  <a:srgbClr val="2154C5"/>
                </a:solidFill>
              </a:rPr>
              <a:t>HSI 21000 </a:t>
            </a:r>
            <a:r>
              <a:rPr kumimoji="1" lang="en-US" altLang="zh-CN" sz="6600" b="1">
                <a:solidFill>
                  <a:srgbClr val="2154C5"/>
                </a:solidFill>
              </a:rPr>
              <a:t>A</a:t>
            </a:r>
            <a:r>
              <a:rPr kumimoji="1" lang="en-US" altLang="zh-CN" sz="6600">
                <a:solidFill>
                  <a:srgbClr val="2154C5"/>
                </a:solidFill>
              </a:rPr>
              <a:t>0</a:t>
            </a:r>
          </a:p>
        </p:txBody>
      </p:sp>
      <p:sp>
        <p:nvSpPr>
          <p:cNvPr id="14" name="TextBox 10">
            <a:extLst>
              <a:ext uri="{FF2B5EF4-FFF2-40B4-BE49-F238E27FC236}">
                <a16:creationId xmlns:a16="http://schemas.microsoft.com/office/drawing/2014/main" id="{6491CB13-F60C-A3C0-2B13-9B5B5CDFD50B}"/>
              </a:ext>
            </a:extLst>
          </p:cNvPr>
          <p:cNvSpPr txBox="1"/>
          <p:nvPr/>
        </p:nvSpPr>
        <p:spPr>
          <a:xfrm>
            <a:off x="988055" y="1349166"/>
            <a:ext cx="6820010" cy="1140697"/>
          </a:xfrm>
          <a:prstGeom prst="rect">
            <a:avLst/>
          </a:prstGeom>
        </p:spPr>
        <p:txBody>
          <a:bodyPr wrap="square" lIns="0" tIns="0" rIns="0" bIns="0" rtlCol="0" anchor="t">
            <a:spAutoFit/>
          </a:bodyPr>
          <a:lstStyle/>
          <a:p>
            <a:pPr>
              <a:lnSpc>
                <a:spcPts val="9604"/>
              </a:lnSpc>
            </a:pPr>
            <a:r>
              <a:rPr lang="en-AU" altLang="zh-CN" sz="6860">
                <a:solidFill>
                  <a:srgbClr val="2254C5"/>
                </a:solidFill>
                <a:latin typeface="Montserrat Semi-Bold Bold"/>
              </a:rPr>
              <a:t>Series Recode</a:t>
            </a:r>
            <a:endParaRPr lang="en-US" sz="6860">
              <a:solidFill>
                <a:srgbClr val="2254C5"/>
              </a:solidFill>
              <a:latin typeface="Montserrat Semi-Bold Bold"/>
            </a:endParaRPr>
          </a:p>
        </p:txBody>
      </p:sp>
      <p:sp>
        <p:nvSpPr>
          <p:cNvPr id="20" name="左大括号 19">
            <a:extLst>
              <a:ext uri="{FF2B5EF4-FFF2-40B4-BE49-F238E27FC236}">
                <a16:creationId xmlns:a16="http://schemas.microsoft.com/office/drawing/2014/main" id="{3750FD22-D765-1AA3-500A-2B7B16A8B33C}"/>
              </a:ext>
            </a:extLst>
          </p:cNvPr>
          <p:cNvSpPr/>
          <p:nvPr/>
        </p:nvSpPr>
        <p:spPr>
          <a:xfrm rot="16200000">
            <a:off x="5342481" y="4620029"/>
            <a:ext cx="567558" cy="1770759"/>
          </a:xfrm>
          <a:prstGeom prst="leftBrace">
            <a:avLst/>
          </a:prstGeom>
          <a:ln w="41275">
            <a:solidFill>
              <a:srgbClr val="2154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E90F2D2-583B-8ABC-E5DB-45AB72AB1B4E}"/>
              </a:ext>
            </a:extLst>
          </p:cNvPr>
          <p:cNvSpPr txBox="1"/>
          <p:nvPr/>
        </p:nvSpPr>
        <p:spPr>
          <a:xfrm>
            <a:off x="3852326" y="5936897"/>
            <a:ext cx="3547868" cy="584775"/>
          </a:xfrm>
          <a:prstGeom prst="rect">
            <a:avLst/>
          </a:prstGeom>
          <a:noFill/>
        </p:spPr>
        <p:txBody>
          <a:bodyPr wrap="square" rtlCol="0">
            <a:spAutoFit/>
          </a:bodyPr>
          <a:lstStyle/>
          <a:p>
            <a:r>
              <a:rPr lang="en-US" altLang="zh-CN" sz="3200">
                <a:solidFill>
                  <a:srgbClr val="2254C5"/>
                </a:solidFill>
                <a:latin typeface="Montserrat" pitchFamily="2" charset="77"/>
              </a:rPr>
              <a:t>Strike Price, K</a:t>
            </a:r>
          </a:p>
        </p:txBody>
      </p:sp>
      <p:grpSp>
        <p:nvGrpSpPr>
          <p:cNvPr id="60" name="Group 59">
            <a:extLst>
              <a:ext uri="{FF2B5EF4-FFF2-40B4-BE49-F238E27FC236}">
                <a16:creationId xmlns:a16="http://schemas.microsoft.com/office/drawing/2014/main" id="{75C29D4F-53BE-DC87-BB88-E8DEA5C1CDC7}"/>
              </a:ext>
            </a:extLst>
          </p:cNvPr>
          <p:cNvGrpSpPr/>
          <p:nvPr/>
        </p:nvGrpSpPr>
        <p:grpSpPr>
          <a:xfrm>
            <a:off x="10600093" y="2119677"/>
            <a:ext cx="5552580" cy="1183354"/>
            <a:chOff x="6705343" y="1544842"/>
            <a:chExt cx="5552580" cy="1183354"/>
          </a:xfrm>
        </p:grpSpPr>
        <p:sp>
          <p:nvSpPr>
            <p:cNvPr id="58" name="Rounded Rectangle 57">
              <a:extLst>
                <a:ext uri="{FF2B5EF4-FFF2-40B4-BE49-F238E27FC236}">
                  <a16:creationId xmlns:a16="http://schemas.microsoft.com/office/drawing/2014/main" id="{A084C22C-C892-AF4B-53C2-6B24C001C5FF}"/>
                </a:ext>
              </a:extLst>
            </p:cNvPr>
            <p:cNvSpPr/>
            <p:nvPr/>
          </p:nvSpPr>
          <p:spPr>
            <a:xfrm>
              <a:off x="6705343" y="1544842"/>
              <a:ext cx="5346198" cy="1183354"/>
            </a:xfrm>
            <a:prstGeom prst="roundRect">
              <a:avLst/>
            </a:prstGeom>
            <a:solidFill>
              <a:srgbClr val="2154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11">
              <a:extLst>
                <a:ext uri="{FF2B5EF4-FFF2-40B4-BE49-F238E27FC236}">
                  <a16:creationId xmlns:a16="http://schemas.microsoft.com/office/drawing/2014/main" id="{4C598468-5492-9C69-506F-C086C6E3FABF}"/>
                </a:ext>
              </a:extLst>
            </p:cNvPr>
            <p:cNvSpPr txBox="1"/>
            <p:nvPr/>
          </p:nvSpPr>
          <p:spPr>
            <a:xfrm>
              <a:off x="6741044" y="1784787"/>
              <a:ext cx="5516879" cy="707886"/>
            </a:xfrm>
            <a:prstGeom prst="rect">
              <a:avLst/>
            </a:prstGeom>
            <a:noFill/>
          </p:spPr>
          <p:txBody>
            <a:bodyPr wrap="square" rtlCol="0">
              <a:spAutoFit/>
            </a:bodyPr>
            <a:lstStyle/>
            <a:p>
              <a:r>
                <a:rPr kumimoji="1" lang="en-US" altLang="zh-CN" sz="4000">
                  <a:solidFill>
                    <a:schemeClr val="bg1"/>
                  </a:solidFill>
                </a:rPr>
                <a:t>Expiration Month Codes</a:t>
              </a:r>
              <a:r>
                <a:rPr kumimoji="1" lang="zh-CN" altLang="en-US" sz="4000">
                  <a:solidFill>
                    <a:schemeClr val="bg1"/>
                  </a:solidFill>
                </a:rPr>
                <a:t> </a:t>
              </a:r>
            </a:p>
          </p:txBody>
        </p:sp>
      </p:grpSp>
      <p:graphicFrame>
        <p:nvGraphicFramePr>
          <p:cNvPr id="61" name="Table 57">
            <a:extLst>
              <a:ext uri="{FF2B5EF4-FFF2-40B4-BE49-F238E27FC236}">
                <a16:creationId xmlns:a16="http://schemas.microsoft.com/office/drawing/2014/main" id="{DAFF4CD3-93C4-C799-9990-EAE623A21D17}"/>
              </a:ext>
            </a:extLst>
          </p:cNvPr>
          <p:cNvGraphicFramePr>
            <a:graphicFrameLocks noGrp="1"/>
          </p:cNvGraphicFramePr>
          <p:nvPr>
            <p:extLst>
              <p:ext uri="{D42A27DB-BD31-4B8C-83A1-F6EECF244321}">
                <p14:modId xmlns:p14="http://schemas.microsoft.com/office/powerpoint/2010/main" val="3765484797"/>
              </p:ext>
            </p:extLst>
          </p:nvPr>
        </p:nvGraphicFramePr>
        <p:xfrm>
          <a:off x="11396170" y="3848100"/>
          <a:ext cx="3960426" cy="4050976"/>
        </p:xfrm>
        <a:graphic>
          <a:graphicData uri="http://schemas.openxmlformats.org/drawingml/2006/table">
            <a:tbl>
              <a:tblPr firstRow="1" bandRow="1">
                <a:tableStyleId>{69012ECD-51FC-41F1-AA8D-1B2483CD663E}</a:tableStyleId>
              </a:tblPr>
              <a:tblGrid>
                <a:gridCol w="1320142">
                  <a:extLst>
                    <a:ext uri="{9D8B030D-6E8A-4147-A177-3AD203B41FA5}">
                      <a16:colId xmlns:a16="http://schemas.microsoft.com/office/drawing/2014/main" val="2399178366"/>
                    </a:ext>
                  </a:extLst>
                </a:gridCol>
                <a:gridCol w="1320142">
                  <a:extLst>
                    <a:ext uri="{9D8B030D-6E8A-4147-A177-3AD203B41FA5}">
                      <a16:colId xmlns:a16="http://schemas.microsoft.com/office/drawing/2014/main" val="475908098"/>
                    </a:ext>
                  </a:extLst>
                </a:gridCol>
                <a:gridCol w="1320142">
                  <a:extLst>
                    <a:ext uri="{9D8B030D-6E8A-4147-A177-3AD203B41FA5}">
                      <a16:colId xmlns:a16="http://schemas.microsoft.com/office/drawing/2014/main" val="3363217455"/>
                    </a:ext>
                  </a:extLst>
                </a:gridCol>
              </a:tblGrid>
              <a:tr h="506372">
                <a:tc>
                  <a:txBody>
                    <a:bodyPr/>
                    <a:lstStyle/>
                    <a:p>
                      <a:pPr algn="ctr"/>
                      <a:r>
                        <a:rPr lang="en-US" sz="2000"/>
                        <a:t>Month</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tc>
                  <a:txBody>
                    <a:bodyPr/>
                    <a:lstStyle/>
                    <a:p>
                      <a:pPr algn="ctr"/>
                      <a:r>
                        <a:rPr lang="en-US" sz="2000" b="1" kern="1200">
                          <a:solidFill>
                            <a:schemeClr val="bg1"/>
                          </a:solidFill>
                          <a:latin typeface="+mn-lt"/>
                          <a:ea typeface="+mn-ea"/>
                          <a:cs typeface="+mn-cs"/>
                        </a:rPr>
                        <a:t>Call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tc>
                  <a:txBody>
                    <a:bodyPr/>
                    <a:lstStyle/>
                    <a:p>
                      <a:pPr algn="ctr"/>
                      <a:r>
                        <a:rPr lang="en-US" sz="2000" b="1" kern="1200">
                          <a:solidFill>
                            <a:schemeClr val="bg1"/>
                          </a:solidFill>
                          <a:latin typeface="+mn-lt"/>
                          <a:ea typeface="+mn-ea"/>
                          <a:cs typeface="+mn-cs"/>
                        </a:rPr>
                        <a:t>Put</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extLst>
                  <a:ext uri="{0D108BD9-81ED-4DB2-BD59-A6C34878D82A}">
                    <a16:rowId xmlns:a16="http://schemas.microsoft.com/office/drawing/2014/main" val="507417998"/>
                  </a:ext>
                </a:extLst>
              </a:tr>
              <a:tr h="506372">
                <a:tc>
                  <a:txBody>
                    <a:bodyPr/>
                    <a:lstStyle/>
                    <a:p>
                      <a:pPr>
                        <a:lnSpc>
                          <a:spcPct val="150000"/>
                        </a:lnSpc>
                      </a:pPr>
                      <a:r>
                        <a:rPr lang="en-US" sz="2000" b="1">
                          <a:solidFill>
                            <a:schemeClr val="tx2"/>
                          </a:solidFill>
                        </a:rPr>
                        <a:t>January</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M</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30252375"/>
                  </a:ext>
                </a:extLst>
              </a:tr>
              <a:tr h="506372">
                <a:tc>
                  <a:txBody>
                    <a:bodyPr/>
                    <a:lstStyle/>
                    <a:p>
                      <a:pPr>
                        <a:lnSpc>
                          <a:spcPct val="150000"/>
                        </a:lnSpc>
                      </a:pPr>
                      <a:r>
                        <a:rPr lang="en-US" sz="2000" b="1">
                          <a:solidFill>
                            <a:schemeClr val="tx2"/>
                          </a:solidFill>
                        </a:rPr>
                        <a:t>February</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N</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86520355"/>
                  </a:ext>
                </a:extLst>
              </a:tr>
              <a:tr h="506372">
                <a:tc>
                  <a:txBody>
                    <a:bodyPr/>
                    <a:lstStyle/>
                    <a:p>
                      <a:pPr>
                        <a:lnSpc>
                          <a:spcPct val="150000"/>
                        </a:lnSpc>
                      </a:pPr>
                      <a:r>
                        <a:rPr lang="en-US" sz="2000" b="1">
                          <a:solidFill>
                            <a:schemeClr val="tx2"/>
                          </a:solidFill>
                        </a:rPr>
                        <a:t>March</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O</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98013744"/>
                  </a:ext>
                </a:extLst>
              </a:tr>
              <a:tr h="506372">
                <a:tc>
                  <a:txBody>
                    <a:bodyPr/>
                    <a:lstStyle/>
                    <a:p>
                      <a:pPr>
                        <a:lnSpc>
                          <a:spcPct val="150000"/>
                        </a:lnSpc>
                      </a:pPr>
                      <a:r>
                        <a:rPr lang="en-US" sz="2000" b="1">
                          <a:solidFill>
                            <a:schemeClr val="tx2"/>
                          </a:solidFill>
                        </a:rPr>
                        <a:t>April</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P</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4499555"/>
                  </a:ext>
                </a:extLst>
              </a:tr>
              <a:tr h="506372">
                <a:tc>
                  <a:txBody>
                    <a:bodyPr/>
                    <a:lstStyle/>
                    <a:p>
                      <a:pPr>
                        <a:lnSpc>
                          <a:spcPct val="150000"/>
                        </a:lnSpc>
                      </a:pPr>
                      <a:r>
                        <a:rPr lang="en-US" sz="2000" b="1">
                          <a:solidFill>
                            <a:schemeClr val="tx2"/>
                          </a:solidFill>
                        </a:rPr>
                        <a:t>May</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Q</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91795690"/>
                  </a:ext>
                </a:extLst>
              </a:tr>
              <a:tr h="506372">
                <a:tc>
                  <a:txBody>
                    <a:bodyPr/>
                    <a:lstStyle/>
                    <a:p>
                      <a:pPr>
                        <a:lnSpc>
                          <a:spcPct val="150000"/>
                        </a:lnSpc>
                      </a:pPr>
                      <a:r>
                        <a:rPr lang="en-US" sz="2000" b="1">
                          <a:solidFill>
                            <a:schemeClr val="tx2"/>
                          </a:solidFill>
                        </a:rPr>
                        <a:t>June</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R</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599194860"/>
                  </a:ext>
                </a:extLst>
              </a:tr>
              <a:tr h="506372">
                <a:tc>
                  <a:txBody>
                    <a:bodyPr/>
                    <a:lstStyle/>
                    <a:p>
                      <a:pPr>
                        <a:lnSpc>
                          <a:spcPct val="150000"/>
                        </a:lnSpc>
                      </a:pPr>
                      <a:r>
                        <a:rPr lang="en-US" sz="2000" b="1">
                          <a:solidFill>
                            <a:schemeClr val="tx2"/>
                          </a:solidFill>
                        </a:rPr>
                        <a:t>…</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kern="1200">
                          <a:solidFill>
                            <a:schemeClr val="tx2"/>
                          </a:solidFill>
                          <a:latin typeface="+mn-lt"/>
                          <a:ea typeface="+mn-ea"/>
                          <a:cs typeface="+mn-cs"/>
                        </a:rPr>
                        <a:t>…</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92239070"/>
                  </a:ext>
                </a:extLst>
              </a:tr>
            </a:tbl>
          </a:graphicData>
        </a:graphic>
      </p:graphicFrame>
      <p:sp>
        <p:nvSpPr>
          <p:cNvPr id="85" name="TextBox 7">
            <a:extLst>
              <a:ext uri="{FF2B5EF4-FFF2-40B4-BE49-F238E27FC236}">
                <a16:creationId xmlns:a16="http://schemas.microsoft.com/office/drawing/2014/main" id="{60B7FD08-3868-741B-269C-1796F14A0B33}"/>
              </a:ext>
            </a:extLst>
          </p:cNvPr>
          <p:cNvSpPr txBox="1"/>
          <p:nvPr/>
        </p:nvSpPr>
        <p:spPr>
          <a:xfrm>
            <a:off x="2209800" y="8877300"/>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sp>
        <p:nvSpPr>
          <p:cNvPr id="86" name="TextBox 7">
            <a:extLst>
              <a:ext uri="{FF2B5EF4-FFF2-40B4-BE49-F238E27FC236}">
                <a16:creationId xmlns:a16="http://schemas.microsoft.com/office/drawing/2014/main" id="{E8FF918D-845E-E962-B7EC-577EFE24C90F}"/>
              </a:ext>
            </a:extLst>
          </p:cNvPr>
          <p:cNvSpPr txBox="1"/>
          <p:nvPr/>
        </p:nvSpPr>
        <p:spPr>
          <a:xfrm>
            <a:off x="4919833" y="9096929"/>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Preprocessing</a:t>
            </a:r>
          </a:p>
        </p:txBody>
      </p:sp>
      <p:sp>
        <p:nvSpPr>
          <p:cNvPr id="87" name="TextBox 7">
            <a:extLst>
              <a:ext uri="{FF2B5EF4-FFF2-40B4-BE49-F238E27FC236}">
                <a16:creationId xmlns:a16="http://schemas.microsoft.com/office/drawing/2014/main" id="{C691ADDB-13C2-2EA5-14CE-D06CB6768E0E}"/>
              </a:ext>
            </a:extLst>
          </p:cNvPr>
          <p:cNvSpPr txBox="1"/>
          <p:nvPr/>
        </p:nvSpPr>
        <p:spPr>
          <a:xfrm>
            <a:off x="8360899" y="9197141"/>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Exploration</a:t>
            </a:r>
          </a:p>
        </p:txBody>
      </p:sp>
      <p:cxnSp>
        <p:nvCxnSpPr>
          <p:cNvPr id="88" name="Straight Connector 87">
            <a:extLst>
              <a:ext uri="{FF2B5EF4-FFF2-40B4-BE49-F238E27FC236}">
                <a16:creationId xmlns:a16="http://schemas.microsoft.com/office/drawing/2014/main" id="{72EB076A-84E9-DB0F-68BC-05336DEDC615}"/>
              </a:ext>
            </a:extLst>
          </p:cNvPr>
          <p:cNvCxnSpPr>
            <a:cxnSpLocks/>
            <a:endCxn id="104" idx="6"/>
          </p:cNvCxnSpPr>
          <p:nvPr/>
        </p:nvCxnSpPr>
        <p:spPr>
          <a:xfrm>
            <a:off x="3250338" y="9870663"/>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9" name="TextBox 7">
            <a:extLst>
              <a:ext uri="{FF2B5EF4-FFF2-40B4-BE49-F238E27FC236}">
                <a16:creationId xmlns:a16="http://schemas.microsoft.com/office/drawing/2014/main" id="{63278895-F136-AE0A-B086-F0B5D5AFB641}"/>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90" name="TextBox 7">
            <a:extLst>
              <a:ext uri="{FF2B5EF4-FFF2-40B4-BE49-F238E27FC236}">
                <a16:creationId xmlns:a16="http://schemas.microsoft.com/office/drawing/2014/main" id="{F7E56212-E872-B60C-8A47-329E565AE314}"/>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91" name="Group 90">
            <a:extLst>
              <a:ext uri="{FF2B5EF4-FFF2-40B4-BE49-F238E27FC236}">
                <a16:creationId xmlns:a16="http://schemas.microsoft.com/office/drawing/2014/main" id="{069A26F9-EB72-2BE1-ECF1-610805046066}"/>
              </a:ext>
            </a:extLst>
          </p:cNvPr>
          <p:cNvGrpSpPr/>
          <p:nvPr/>
        </p:nvGrpSpPr>
        <p:grpSpPr>
          <a:xfrm>
            <a:off x="5670734" y="9532714"/>
            <a:ext cx="697008" cy="718420"/>
            <a:chOff x="1073426" y="8081531"/>
            <a:chExt cx="697008" cy="718420"/>
          </a:xfrm>
        </p:grpSpPr>
        <p:sp>
          <p:nvSpPr>
            <p:cNvPr id="92" name="Oval 91">
              <a:extLst>
                <a:ext uri="{FF2B5EF4-FFF2-40B4-BE49-F238E27FC236}">
                  <a16:creationId xmlns:a16="http://schemas.microsoft.com/office/drawing/2014/main" id="{E092B524-F38C-E8C8-7A6E-E5B910FE40AB}"/>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8879D09C-357A-D69B-0B39-C227D6EDF5E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AFE6ED93-7C02-D97D-808E-DFD04D589AB7}"/>
              </a:ext>
            </a:extLst>
          </p:cNvPr>
          <p:cNvGrpSpPr/>
          <p:nvPr/>
        </p:nvGrpSpPr>
        <p:grpSpPr>
          <a:xfrm>
            <a:off x="2987476" y="9689807"/>
            <a:ext cx="337134" cy="361709"/>
            <a:chOff x="1073426" y="8081531"/>
            <a:chExt cx="697008" cy="718420"/>
          </a:xfrm>
        </p:grpSpPr>
        <p:sp>
          <p:nvSpPr>
            <p:cNvPr id="95" name="Oval 94">
              <a:extLst>
                <a:ext uri="{FF2B5EF4-FFF2-40B4-BE49-F238E27FC236}">
                  <a16:creationId xmlns:a16="http://schemas.microsoft.com/office/drawing/2014/main" id="{9894E216-EB26-9696-4C77-C9FEFFC0ED38}"/>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7EDD0C5-73D0-3865-44B5-1D7514E6D18C}"/>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5D77FD5-4FF4-04BF-C9F8-07E5F3865530}"/>
              </a:ext>
            </a:extLst>
          </p:cNvPr>
          <p:cNvGrpSpPr/>
          <p:nvPr/>
        </p:nvGrpSpPr>
        <p:grpSpPr>
          <a:xfrm>
            <a:off x="9117203" y="9689807"/>
            <a:ext cx="337134" cy="361709"/>
            <a:chOff x="1073426" y="8081531"/>
            <a:chExt cx="697008" cy="718420"/>
          </a:xfrm>
        </p:grpSpPr>
        <p:sp>
          <p:nvSpPr>
            <p:cNvPr id="98" name="Oval 97">
              <a:extLst>
                <a:ext uri="{FF2B5EF4-FFF2-40B4-BE49-F238E27FC236}">
                  <a16:creationId xmlns:a16="http://schemas.microsoft.com/office/drawing/2014/main" id="{5D2428EE-8DFD-0BD2-AC70-CA796FEFEC11}"/>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7F14184-E862-B551-863F-91A7269D2F4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6F4BD242-9315-3DBC-D4A8-5CA25C17354B}"/>
              </a:ext>
            </a:extLst>
          </p:cNvPr>
          <p:cNvGrpSpPr/>
          <p:nvPr/>
        </p:nvGrpSpPr>
        <p:grpSpPr>
          <a:xfrm>
            <a:off x="11986165" y="9703472"/>
            <a:ext cx="337134" cy="361709"/>
            <a:chOff x="1073426" y="8081531"/>
            <a:chExt cx="697008" cy="718420"/>
          </a:xfrm>
        </p:grpSpPr>
        <p:sp>
          <p:nvSpPr>
            <p:cNvPr id="101" name="Oval 100">
              <a:extLst>
                <a:ext uri="{FF2B5EF4-FFF2-40B4-BE49-F238E27FC236}">
                  <a16:creationId xmlns:a16="http://schemas.microsoft.com/office/drawing/2014/main" id="{4B6549DF-B247-D920-24FF-805DCAE55777}"/>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61EC940-EAEC-57F3-109A-A73A32C06CCB}"/>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46F7A352-F469-8BFB-E929-434D4AF1C8B4}"/>
              </a:ext>
            </a:extLst>
          </p:cNvPr>
          <p:cNvGrpSpPr/>
          <p:nvPr/>
        </p:nvGrpSpPr>
        <p:grpSpPr>
          <a:xfrm>
            <a:off x="14576965" y="9689807"/>
            <a:ext cx="337134" cy="361709"/>
            <a:chOff x="1073426" y="8081531"/>
            <a:chExt cx="697008" cy="718420"/>
          </a:xfrm>
        </p:grpSpPr>
        <p:sp>
          <p:nvSpPr>
            <p:cNvPr id="104" name="Oval 103">
              <a:extLst>
                <a:ext uri="{FF2B5EF4-FFF2-40B4-BE49-F238E27FC236}">
                  <a16:creationId xmlns:a16="http://schemas.microsoft.com/office/drawing/2014/main" id="{FEDCA77F-858B-5629-8A60-7B73F9F8C496}"/>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DCB6E36-6522-1BD2-F572-9B516DD7BE01}"/>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87A341DB-10E3-F6B2-6E92-C6578DD40961}"/>
              </a:ext>
            </a:extLst>
          </p:cNvPr>
          <p:cNvSpPr txBox="1"/>
          <p:nvPr/>
        </p:nvSpPr>
        <p:spPr>
          <a:xfrm>
            <a:off x="5733306" y="9716780"/>
            <a:ext cx="697008" cy="369332"/>
          </a:xfrm>
          <a:prstGeom prst="rect">
            <a:avLst/>
          </a:prstGeom>
          <a:noFill/>
        </p:spPr>
        <p:txBody>
          <a:bodyPr wrap="square" rtlCol="0">
            <a:spAutoFit/>
          </a:bodyPr>
          <a:lstStyle/>
          <a:p>
            <a:r>
              <a:rPr lang="en-US" b="1">
                <a:solidFill>
                  <a:schemeClr val="bg1"/>
                </a:solidFill>
              </a:rPr>
              <a:t>37%</a:t>
            </a:r>
          </a:p>
        </p:txBody>
      </p:sp>
      <p:sp>
        <p:nvSpPr>
          <p:cNvPr id="107" name="文本框 16">
            <a:extLst>
              <a:ext uri="{FF2B5EF4-FFF2-40B4-BE49-F238E27FC236}">
                <a16:creationId xmlns:a16="http://schemas.microsoft.com/office/drawing/2014/main" id="{DB709D2C-D8DB-A27F-FC45-2367AD7A9563}"/>
              </a:ext>
            </a:extLst>
          </p:cNvPr>
          <p:cNvSpPr txBox="1"/>
          <p:nvPr/>
        </p:nvSpPr>
        <p:spPr>
          <a:xfrm>
            <a:off x="4519297" y="4167204"/>
            <a:ext cx="5761793" cy="1107996"/>
          </a:xfrm>
          <a:prstGeom prst="rect">
            <a:avLst/>
          </a:prstGeom>
          <a:noFill/>
        </p:spPr>
        <p:txBody>
          <a:bodyPr wrap="square" rtlCol="0">
            <a:spAutoFit/>
          </a:bodyPr>
          <a:lstStyle/>
          <a:p>
            <a:r>
              <a:rPr kumimoji="1" lang="en-US" altLang="zh-CN" sz="6600">
                <a:solidFill>
                  <a:schemeClr val="tx1">
                    <a:lumMod val="65000"/>
                    <a:lumOff val="35000"/>
                  </a:schemeClr>
                </a:solidFill>
              </a:rPr>
              <a:t>21000</a:t>
            </a:r>
          </a:p>
        </p:txBody>
      </p:sp>
      <p:grpSp>
        <p:nvGrpSpPr>
          <p:cNvPr id="111" name="Group 3">
            <a:extLst>
              <a:ext uri="{FF2B5EF4-FFF2-40B4-BE49-F238E27FC236}">
                <a16:creationId xmlns:a16="http://schemas.microsoft.com/office/drawing/2014/main" id="{F9763AFA-35C6-D180-076E-C895F56F56A9}"/>
              </a:ext>
            </a:extLst>
          </p:cNvPr>
          <p:cNvGrpSpPr/>
          <p:nvPr/>
        </p:nvGrpSpPr>
        <p:grpSpPr>
          <a:xfrm>
            <a:off x="20974211" y="-253926"/>
            <a:ext cx="5890881" cy="10287000"/>
            <a:chOff x="0" y="0"/>
            <a:chExt cx="7854507" cy="13716000"/>
          </a:xfrm>
        </p:grpSpPr>
        <p:pic>
          <p:nvPicPr>
            <p:cNvPr id="112" name="Picture 4">
              <a:extLst>
                <a:ext uri="{FF2B5EF4-FFF2-40B4-BE49-F238E27FC236}">
                  <a16:creationId xmlns:a16="http://schemas.microsoft.com/office/drawing/2014/main" id="{D646427A-E647-B2CE-BDF6-38FA36916B77}"/>
                </a:ext>
              </a:extLst>
            </p:cNvPr>
            <p:cNvPicPr>
              <a:picLocks noChangeAspect="1"/>
            </p:cNvPicPr>
            <p:nvPr/>
          </p:nvPicPr>
          <p:blipFill>
            <a:blip r:embed="rId3"/>
            <a:srcRect l="36614" t="17074" r="36614"/>
            <a:stretch>
              <a:fillRect/>
            </a:stretch>
          </p:blipFill>
          <p:spPr>
            <a:xfrm>
              <a:off x="0" y="0"/>
              <a:ext cx="7854507" cy="13716000"/>
            </a:xfrm>
            <a:prstGeom prst="rect">
              <a:avLst/>
            </a:prstGeom>
          </p:spPr>
        </p:pic>
      </p:grpSp>
      <p:pic>
        <p:nvPicPr>
          <p:cNvPr id="113" name="Picture 5">
            <a:extLst>
              <a:ext uri="{FF2B5EF4-FFF2-40B4-BE49-F238E27FC236}">
                <a16:creationId xmlns:a16="http://schemas.microsoft.com/office/drawing/2014/main" id="{7931F4D8-B849-F3C3-9AA5-8F7EA8958CCE}"/>
              </a:ext>
            </a:extLst>
          </p:cNvPr>
          <p:cNvPicPr>
            <a:picLocks noChangeAspect="1"/>
          </p:cNvPicPr>
          <p:nvPr/>
        </p:nvPicPr>
        <p:blipFill>
          <a:blip r:embed="rId4"/>
          <a:srcRect/>
          <a:stretch>
            <a:fillRect/>
          </a:stretch>
        </p:blipFill>
        <p:spPr>
          <a:xfrm>
            <a:off x="19352572" y="2079617"/>
            <a:ext cx="4603031" cy="8111067"/>
          </a:xfrm>
          <a:prstGeom prst="rect">
            <a:avLst/>
          </a:prstGeom>
        </p:spPr>
      </p:pic>
      <p:grpSp>
        <p:nvGrpSpPr>
          <p:cNvPr id="114" name="Group 11">
            <a:extLst>
              <a:ext uri="{FF2B5EF4-FFF2-40B4-BE49-F238E27FC236}">
                <a16:creationId xmlns:a16="http://schemas.microsoft.com/office/drawing/2014/main" id="{7E8DD30E-D097-E888-4991-7D288189F623}"/>
              </a:ext>
            </a:extLst>
          </p:cNvPr>
          <p:cNvGrpSpPr/>
          <p:nvPr/>
        </p:nvGrpSpPr>
        <p:grpSpPr>
          <a:xfrm>
            <a:off x="-3283087" y="5653707"/>
            <a:ext cx="6346341" cy="3706742"/>
            <a:chOff x="0" y="0"/>
            <a:chExt cx="9197614" cy="5372100"/>
          </a:xfrm>
        </p:grpSpPr>
        <p:sp>
          <p:nvSpPr>
            <p:cNvPr id="115" name="Freeform 12">
              <a:extLst>
                <a:ext uri="{FF2B5EF4-FFF2-40B4-BE49-F238E27FC236}">
                  <a16:creationId xmlns:a16="http://schemas.microsoft.com/office/drawing/2014/main" id="{54AC4E1E-A741-B401-10B7-BB8FE795A863}"/>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pic>
        <p:nvPicPr>
          <p:cNvPr id="118" name="Picture 15">
            <a:extLst>
              <a:ext uri="{FF2B5EF4-FFF2-40B4-BE49-F238E27FC236}">
                <a16:creationId xmlns:a16="http://schemas.microsoft.com/office/drawing/2014/main" id="{4F40FC53-FB57-F545-E3C0-3182017F68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116765" y="5196100"/>
            <a:ext cx="3922110" cy="913250"/>
          </a:xfrm>
          <a:prstGeom prst="rect">
            <a:avLst/>
          </a:prstGeom>
        </p:spPr>
      </p:pic>
    </p:spTree>
    <p:extLst>
      <p:ext uri="{BB962C8B-B14F-4D97-AF65-F5344CB8AC3E}">
        <p14:creationId xmlns:p14="http://schemas.microsoft.com/office/powerpoint/2010/main" val="1222709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1000"/>
                                        <p:tgtEl>
                                          <p:spTgt spid="118"/>
                                        </p:tgtEl>
                                      </p:cBhvr>
                                    </p:animEffect>
                                    <p:anim calcmode="lin" valueType="num">
                                      <p:cBhvr>
                                        <p:cTn id="16" dur="1000" fill="hold"/>
                                        <p:tgtEl>
                                          <p:spTgt spid="118"/>
                                        </p:tgtEl>
                                        <p:attrNameLst>
                                          <p:attrName>ppt_x</p:attrName>
                                        </p:attrNameLst>
                                      </p:cBhvr>
                                      <p:tavLst>
                                        <p:tav tm="0">
                                          <p:val>
                                            <p:strVal val="#ppt_x"/>
                                          </p:val>
                                        </p:tav>
                                        <p:tav tm="100000">
                                          <p:val>
                                            <p:strVal val="#ppt_x"/>
                                          </p:val>
                                        </p:tav>
                                      </p:tavLst>
                                    </p:anim>
                                    <p:anim calcmode="lin" valueType="num">
                                      <p:cBhvr>
                                        <p:cTn id="17" dur="1000" fill="hold"/>
                                        <p:tgtEl>
                                          <p:spTgt spid="1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33531"/>
            <a:ext cx="6437939" cy="0"/>
          </a:xfrm>
          <a:prstGeom prst="line">
            <a:avLst/>
          </a:prstGeom>
          <a:ln w="28575" cap="flat">
            <a:solidFill>
              <a:srgbClr val="2254C5"/>
            </a:solidFill>
            <a:prstDash val="solid"/>
            <a:headEnd type="none" w="sm" len="sm"/>
            <a:tailEnd type="none" w="sm" len="sm"/>
          </a:ln>
        </p:spPr>
      </p:sp>
      <p:sp>
        <p:nvSpPr>
          <p:cNvPr id="23" name="椭圆 22">
            <a:extLst>
              <a:ext uri="{FF2B5EF4-FFF2-40B4-BE49-F238E27FC236}">
                <a16:creationId xmlns:a16="http://schemas.microsoft.com/office/drawing/2014/main" id="{FFFF6CC3-69EE-721C-B7DD-7ADE23C8AFC9}"/>
              </a:ext>
            </a:extLst>
          </p:cNvPr>
          <p:cNvSpPr/>
          <p:nvPr/>
        </p:nvSpPr>
        <p:spPr>
          <a:xfrm>
            <a:off x="5016625" y="2676987"/>
            <a:ext cx="654319" cy="604157"/>
          </a:xfrm>
          <a:prstGeom prst="ellipse">
            <a:avLst/>
          </a:prstGeom>
          <a:solidFill>
            <a:srgbClr val="2154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a:t>1</a:t>
            </a:r>
            <a:endParaRPr kumimoji="1" lang="zh-CN" altLang="en-US" sz="3200" b="1"/>
          </a:p>
        </p:txBody>
      </p:sp>
      <p:sp>
        <p:nvSpPr>
          <p:cNvPr id="2" name="TextBox 12">
            <a:extLst>
              <a:ext uri="{FF2B5EF4-FFF2-40B4-BE49-F238E27FC236}">
                <a16:creationId xmlns:a16="http://schemas.microsoft.com/office/drawing/2014/main" id="{1D40B030-B432-1648-77B6-F04DFFF52ADB}"/>
              </a:ext>
            </a:extLst>
          </p:cNvPr>
          <p:cNvSpPr txBox="1"/>
          <p:nvPr/>
        </p:nvSpPr>
        <p:spPr>
          <a:xfrm>
            <a:off x="983885" y="567937"/>
            <a:ext cx="3730080" cy="262444"/>
          </a:xfrm>
          <a:prstGeom prst="rect">
            <a:avLst/>
          </a:prstGeom>
        </p:spPr>
        <p:txBody>
          <a:bodyPr wrap="square" lIns="0" tIns="0" rIns="0" bIns="0" rtlCol="0" anchor="t">
            <a:spAutoFit/>
          </a:bodyPr>
          <a:lstStyle/>
          <a:p>
            <a:pPr>
              <a:lnSpc>
                <a:spcPts val="2318"/>
              </a:lnSpc>
            </a:pPr>
            <a:r>
              <a:rPr lang="en-US" sz="1656" err="1">
                <a:solidFill>
                  <a:srgbClr val="2254C5"/>
                </a:solidFill>
                <a:latin typeface="Montserrat Classic"/>
              </a:rPr>
              <a:t>Lohas</a:t>
            </a:r>
            <a:r>
              <a:rPr lang="en-US" sz="1656">
                <a:solidFill>
                  <a:srgbClr val="2254C5"/>
                </a:solidFill>
                <a:latin typeface="Montserrat Classic"/>
              </a:rPr>
              <a:t> Park FinTech Consulting </a:t>
            </a:r>
          </a:p>
        </p:txBody>
      </p:sp>
      <p:sp>
        <p:nvSpPr>
          <p:cNvPr id="30" name="椭圆 29">
            <a:extLst>
              <a:ext uri="{FF2B5EF4-FFF2-40B4-BE49-F238E27FC236}">
                <a16:creationId xmlns:a16="http://schemas.microsoft.com/office/drawing/2014/main" id="{AB5BE3CD-7102-598A-29F5-6F6CC331F78E}"/>
              </a:ext>
            </a:extLst>
          </p:cNvPr>
          <p:cNvSpPr/>
          <p:nvPr/>
        </p:nvSpPr>
        <p:spPr>
          <a:xfrm>
            <a:off x="12572350" y="2655363"/>
            <a:ext cx="654319" cy="604157"/>
          </a:xfrm>
          <a:prstGeom prst="ellipse">
            <a:avLst/>
          </a:prstGeom>
          <a:solidFill>
            <a:srgbClr val="2154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a:t>2</a:t>
            </a:r>
            <a:endParaRPr kumimoji="1" lang="zh-CN" altLang="en-US" sz="3200" b="1"/>
          </a:p>
        </p:txBody>
      </p:sp>
      <p:sp>
        <p:nvSpPr>
          <p:cNvPr id="34" name="文本框 33">
            <a:extLst>
              <a:ext uri="{FF2B5EF4-FFF2-40B4-BE49-F238E27FC236}">
                <a16:creationId xmlns:a16="http://schemas.microsoft.com/office/drawing/2014/main" id="{B906F66F-E742-0628-2BF8-249AC3C68829}"/>
              </a:ext>
            </a:extLst>
          </p:cNvPr>
          <p:cNvSpPr txBox="1"/>
          <p:nvPr/>
        </p:nvSpPr>
        <p:spPr>
          <a:xfrm>
            <a:off x="10798659" y="6599137"/>
            <a:ext cx="6346341" cy="1815882"/>
          </a:xfrm>
          <a:prstGeom prst="rect">
            <a:avLst/>
          </a:prstGeom>
          <a:noFill/>
        </p:spPr>
        <p:txBody>
          <a:bodyPr wrap="square" rtlCol="0">
            <a:spAutoFit/>
          </a:bodyPr>
          <a:lstStyle/>
          <a:p>
            <a:r>
              <a:rPr kumimoji="1" lang="en-US" altLang="zh-CN" sz="2800">
                <a:solidFill>
                  <a:srgbClr val="2154C5"/>
                </a:solidFill>
              </a:rPr>
              <a:t>E.g.</a:t>
            </a:r>
          </a:p>
          <a:p>
            <a:r>
              <a:rPr kumimoji="1" lang="en-US" altLang="zh-CN" sz="2800">
                <a:solidFill>
                  <a:srgbClr val="2154C5"/>
                </a:solidFill>
              </a:rPr>
              <a:t>Maturity</a:t>
            </a:r>
            <a:r>
              <a:rPr kumimoji="1" lang="zh-CN" altLang="en-US" sz="2800">
                <a:solidFill>
                  <a:srgbClr val="2154C5"/>
                </a:solidFill>
              </a:rPr>
              <a:t> </a:t>
            </a:r>
            <a:r>
              <a:rPr kumimoji="1" lang="en-US" altLang="zh-CN" sz="2800">
                <a:solidFill>
                  <a:srgbClr val="2154C5"/>
                </a:solidFill>
              </a:rPr>
              <a:t>date:</a:t>
            </a:r>
            <a:r>
              <a:rPr kumimoji="1" lang="zh-CN" altLang="en-US" sz="2800">
                <a:solidFill>
                  <a:srgbClr val="2154C5"/>
                </a:solidFill>
              </a:rPr>
              <a:t> </a:t>
            </a:r>
            <a:r>
              <a:rPr kumimoji="1" lang="en-US" altLang="zh-CN" sz="2800">
                <a:solidFill>
                  <a:srgbClr val="2154C5"/>
                </a:solidFill>
              </a:rPr>
              <a:t>Jan</a:t>
            </a:r>
            <a:r>
              <a:rPr kumimoji="1" lang="zh-CN" altLang="en-US" sz="2800">
                <a:solidFill>
                  <a:srgbClr val="2154C5"/>
                </a:solidFill>
              </a:rPr>
              <a:t> </a:t>
            </a:r>
            <a:r>
              <a:rPr kumimoji="1" lang="en-US" altLang="zh-CN" sz="2800">
                <a:solidFill>
                  <a:srgbClr val="2154C5"/>
                </a:solidFill>
              </a:rPr>
              <a:t>31,</a:t>
            </a:r>
            <a:r>
              <a:rPr kumimoji="1" lang="zh-CN" altLang="en-US" sz="2800">
                <a:solidFill>
                  <a:srgbClr val="2154C5"/>
                </a:solidFill>
              </a:rPr>
              <a:t> </a:t>
            </a:r>
            <a:r>
              <a:rPr kumimoji="1" lang="en-US" altLang="zh-CN" sz="2800">
                <a:solidFill>
                  <a:srgbClr val="2154C5"/>
                </a:solidFill>
              </a:rPr>
              <a:t>2021.</a:t>
            </a:r>
          </a:p>
          <a:p>
            <a:r>
              <a:rPr kumimoji="1" lang="zh-CN" altLang="en-US" sz="2800">
                <a:solidFill>
                  <a:srgbClr val="2154C5"/>
                </a:solidFill>
              </a:rPr>
              <a:t> </a:t>
            </a:r>
            <a:endParaRPr kumimoji="1" lang="en-US" altLang="zh-CN" sz="2800">
              <a:solidFill>
                <a:srgbClr val="2154C5"/>
              </a:solidFill>
            </a:endParaRPr>
          </a:p>
          <a:p>
            <a:r>
              <a:rPr kumimoji="1" lang="en-US" altLang="zh-CN" sz="2800">
                <a:solidFill>
                  <a:srgbClr val="2154C5"/>
                </a:solidFill>
              </a:rPr>
              <a:t>Issue</a:t>
            </a:r>
            <a:r>
              <a:rPr kumimoji="1" lang="zh-CN" altLang="en-US" sz="2800">
                <a:solidFill>
                  <a:srgbClr val="2154C5"/>
                </a:solidFill>
              </a:rPr>
              <a:t> </a:t>
            </a:r>
            <a:r>
              <a:rPr kumimoji="1" lang="en-US" altLang="zh-CN" sz="2800">
                <a:solidFill>
                  <a:srgbClr val="2154C5"/>
                </a:solidFill>
              </a:rPr>
              <a:t>dates:</a:t>
            </a:r>
            <a:r>
              <a:rPr kumimoji="1" lang="zh-CN" altLang="en-US" sz="2800">
                <a:solidFill>
                  <a:srgbClr val="2154C5"/>
                </a:solidFill>
              </a:rPr>
              <a:t> </a:t>
            </a:r>
            <a:r>
              <a:rPr kumimoji="1" lang="en-US" altLang="zh-CN" sz="2800">
                <a:solidFill>
                  <a:srgbClr val="2154C5"/>
                </a:solidFill>
              </a:rPr>
              <a:t>Dec</a:t>
            </a:r>
            <a:r>
              <a:rPr kumimoji="1" lang="zh-CN" altLang="en-US" sz="2800">
                <a:solidFill>
                  <a:srgbClr val="2154C5"/>
                </a:solidFill>
              </a:rPr>
              <a:t> </a:t>
            </a:r>
            <a:r>
              <a:rPr kumimoji="1" lang="en-US" altLang="zh-CN" sz="2800">
                <a:solidFill>
                  <a:srgbClr val="2154C5"/>
                </a:solidFill>
              </a:rPr>
              <a:t>2,</a:t>
            </a:r>
            <a:r>
              <a:rPr kumimoji="1" lang="zh-CN" altLang="en-US" sz="2800">
                <a:solidFill>
                  <a:srgbClr val="2154C5"/>
                </a:solidFill>
              </a:rPr>
              <a:t> </a:t>
            </a:r>
            <a:r>
              <a:rPr kumimoji="1" lang="en-US" altLang="zh-CN" sz="2800">
                <a:solidFill>
                  <a:srgbClr val="2154C5"/>
                </a:solidFill>
              </a:rPr>
              <a:t>2020,</a:t>
            </a:r>
            <a:r>
              <a:rPr kumimoji="1" lang="zh-CN" altLang="en-US" sz="2800">
                <a:solidFill>
                  <a:srgbClr val="2154C5"/>
                </a:solidFill>
              </a:rPr>
              <a:t> </a:t>
            </a:r>
            <a:r>
              <a:rPr kumimoji="1" lang="en-US" altLang="zh-CN" sz="2800">
                <a:solidFill>
                  <a:srgbClr val="2154C5"/>
                </a:solidFill>
              </a:rPr>
              <a:t>to</a:t>
            </a:r>
            <a:r>
              <a:rPr kumimoji="1" lang="zh-CN" altLang="en-US" sz="2800">
                <a:solidFill>
                  <a:srgbClr val="2154C5"/>
                </a:solidFill>
              </a:rPr>
              <a:t> </a:t>
            </a:r>
            <a:r>
              <a:rPr kumimoji="1" lang="en-US" altLang="zh-CN" sz="2800">
                <a:solidFill>
                  <a:srgbClr val="2154C5"/>
                </a:solidFill>
              </a:rPr>
              <a:t>Jan</a:t>
            </a:r>
            <a:r>
              <a:rPr kumimoji="1" lang="zh-CN" altLang="en-US" sz="2800">
                <a:solidFill>
                  <a:srgbClr val="2154C5"/>
                </a:solidFill>
              </a:rPr>
              <a:t> </a:t>
            </a:r>
            <a:r>
              <a:rPr kumimoji="1" lang="en-US" altLang="zh-CN" sz="2800">
                <a:solidFill>
                  <a:srgbClr val="2154C5"/>
                </a:solidFill>
              </a:rPr>
              <a:t>21,</a:t>
            </a:r>
            <a:r>
              <a:rPr kumimoji="1" lang="zh-CN" altLang="en-US" sz="2800">
                <a:solidFill>
                  <a:srgbClr val="2154C5"/>
                </a:solidFill>
              </a:rPr>
              <a:t> </a:t>
            </a:r>
            <a:r>
              <a:rPr kumimoji="1" lang="en-US" altLang="zh-CN" sz="2800">
                <a:solidFill>
                  <a:srgbClr val="2154C5"/>
                </a:solidFill>
              </a:rPr>
              <a:t>2021.</a:t>
            </a:r>
            <a:endParaRPr kumimoji="1" lang="zh-CN" altLang="en-US" sz="2800">
              <a:solidFill>
                <a:srgbClr val="2154C5"/>
              </a:solidFill>
            </a:endParaRPr>
          </a:p>
        </p:txBody>
      </p:sp>
      <p:sp>
        <p:nvSpPr>
          <p:cNvPr id="61" name="TextBox 10">
            <a:extLst>
              <a:ext uri="{FF2B5EF4-FFF2-40B4-BE49-F238E27FC236}">
                <a16:creationId xmlns:a16="http://schemas.microsoft.com/office/drawing/2014/main" id="{E32E8382-C668-9F56-65BB-9ED4C29C749E}"/>
              </a:ext>
            </a:extLst>
          </p:cNvPr>
          <p:cNvSpPr txBox="1"/>
          <p:nvPr/>
        </p:nvSpPr>
        <p:spPr>
          <a:xfrm>
            <a:off x="925399" y="1292678"/>
            <a:ext cx="8360371" cy="1140697"/>
          </a:xfrm>
          <a:prstGeom prst="rect">
            <a:avLst/>
          </a:prstGeom>
        </p:spPr>
        <p:txBody>
          <a:bodyPr wrap="square" lIns="0" tIns="0" rIns="0" bIns="0" rtlCol="0" anchor="t">
            <a:spAutoFit/>
          </a:bodyPr>
          <a:lstStyle/>
          <a:p>
            <a:pPr>
              <a:lnSpc>
                <a:spcPts val="9604"/>
              </a:lnSpc>
            </a:pPr>
            <a:r>
              <a:rPr lang="en-AU" altLang="zh-CN" sz="6600">
                <a:solidFill>
                  <a:srgbClr val="2254C5"/>
                </a:solidFill>
                <a:latin typeface="Montserrat Semi-Bold Bold"/>
              </a:rPr>
              <a:t>Processing Skew</a:t>
            </a:r>
            <a:r>
              <a:rPr lang="zh-CN" altLang="en-US" sz="6600">
                <a:solidFill>
                  <a:srgbClr val="2254C5"/>
                </a:solidFill>
                <a:latin typeface="Montserrat Semi-Bold Bold"/>
              </a:rPr>
              <a:t> </a:t>
            </a:r>
            <a:endParaRPr lang="en-US" sz="6600">
              <a:solidFill>
                <a:srgbClr val="2254C5"/>
              </a:solidFill>
              <a:latin typeface="Montserrat Semi-Bold Bold"/>
            </a:endParaRPr>
          </a:p>
        </p:txBody>
      </p:sp>
      <p:graphicFrame>
        <p:nvGraphicFramePr>
          <p:cNvPr id="62" name="Table 57">
            <a:extLst>
              <a:ext uri="{FF2B5EF4-FFF2-40B4-BE49-F238E27FC236}">
                <a16:creationId xmlns:a16="http://schemas.microsoft.com/office/drawing/2014/main" id="{A6C6B99C-96F7-0EAC-6071-BBCC0DA59498}"/>
              </a:ext>
            </a:extLst>
          </p:cNvPr>
          <p:cNvGraphicFramePr>
            <a:graphicFrameLocks noGrp="1"/>
          </p:cNvGraphicFramePr>
          <p:nvPr>
            <p:extLst>
              <p:ext uri="{D42A27DB-BD31-4B8C-83A1-F6EECF244321}">
                <p14:modId xmlns:p14="http://schemas.microsoft.com/office/powerpoint/2010/main" val="1982014208"/>
              </p:ext>
            </p:extLst>
          </p:nvPr>
        </p:nvGraphicFramePr>
        <p:xfrm>
          <a:off x="3582094" y="6493613"/>
          <a:ext cx="3742383" cy="2081000"/>
        </p:xfrm>
        <a:graphic>
          <a:graphicData uri="http://schemas.openxmlformats.org/drawingml/2006/table">
            <a:tbl>
              <a:tblPr firstRow="1" bandRow="1">
                <a:tableStyleId>{69012ECD-51FC-41F1-AA8D-1B2483CD663E}</a:tableStyleId>
              </a:tblPr>
              <a:tblGrid>
                <a:gridCol w="1247461">
                  <a:extLst>
                    <a:ext uri="{9D8B030D-6E8A-4147-A177-3AD203B41FA5}">
                      <a16:colId xmlns:a16="http://schemas.microsoft.com/office/drawing/2014/main" val="2399178366"/>
                    </a:ext>
                  </a:extLst>
                </a:gridCol>
                <a:gridCol w="1247461">
                  <a:extLst>
                    <a:ext uri="{9D8B030D-6E8A-4147-A177-3AD203B41FA5}">
                      <a16:colId xmlns:a16="http://schemas.microsoft.com/office/drawing/2014/main" val="475908098"/>
                    </a:ext>
                  </a:extLst>
                </a:gridCol>
                <a:gridCol w="1247461">
                  <a:extLst>
                    <a:ext uri="{9D8B030D-6E8A-4147-A177-3AD203B41FA5}">
                      <a16:colId xmlns:a16="http://schemas.microsoft.com/office/drawing/2014/main" val="3363217455"/>
                    </a:ext>
                  </a:extLst>
                </a:gridCol>
              </a:tblGrid>
              <a:tr h="520250">
                <a:tc>
                  <a:txBody>
                    <a:bodyPr/>
                    <a:lstStyle/>
                    <a:p>
                      <a:pPr algn="ctr"/>
                      <a:r>
                        <a:rPr lang="en-US"/>
                        <a:t>Month</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tc>
                  <a:txBody>
                    <a:bodyPr/>
                    <a:lstStyle/>
                    <a:p>
                      <a:pPr algn="ctr"/>
                      <a:r>
                        <a:rPr lang="en-US" sz="1800" b="1" kern="1200">
                          <a:solidFill>
                            <a:schemeClr val="bg1"/>
                          </a:solidFill>
                          <a:latin typeface="+mn-lt"/>
                          <a:ea typeface="+mn-ea"/>
                          <a:cs typeface="+mn-cs"/>
                        </a:rPr>
                        <a:t>Call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tc>
                  <a:txBody>
                    <a:bodyPr/>
                    <a:lstStyle/>
                    <a:p>
                      <a:pPr algn="ctr"/>
                      <a:r>
                        <a:rPr lang="en-US" sz="1800" b="1" kern="1200">
                          <a:solidFill>
                            <a:schemeClr val="bg1"/>
                          </a:solidFill>
                          <a:latin typeface="+mn-lt"/>
                          <a:ea typeface="+mn-ea"/>
                          <a:cs typeface="+mn-cs"/>
                        </a:rPr>
                        <a:t>Put</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154C5"/>
                    </a:solidFill>
                  </a:tcPr>
                </a:tc>
                <a:extLst>
                  <a:ext uri="{0D108BD9-81ED-4DB2-BD59-A6C34878D82A}">
                    <a16:rowId xmlns:a16="http://schemas.microsoft.com/office/drawing/2014/main" val="507417998"/>
                  </a:ext>
                </a:extLst>
              </a:tr>
              <a:tr h="520250">
                <a:tc>
                  <a:txBody>
                    <a:bodyPr/>
                    <a:lstStyle/>
                    <a:p>
                      <a:pPr>
                        <a:lnSpc>
                          <a:spcPct val="150000"/>
                        </a:lnSpc>
                      </a:pPr>
                      <a:r>
                        <a:rPr lang="en-US" b="1">
                          <a:solidFill>
                            <a:schemeClr val="tx2"/>
                          </a:solidFill>
                        </a:rPr>
                        <a:t>January</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M</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30252375"/>
                  </a:ext>
                </a:extLst>
              </a:tr>
              <a:tr h="520250">
                <a:tc>
                  <a:txBody>
                    <a:bodyPr/>
                    <a:lstStyle/>
                    <a:p>
                      <a:pPr>
                        <a:lnSpc>
                          <a:spcPct val="150000"/>
                        </a:lnSpc>
                      </a:pPr>
                      <a:r>
                        <a:rPr lang="en-US" b="1">
                          <a:solidFill>
                            <a:schemeClr val="tx2"/>
                          </a:solidFill>
                        </a:rPr>
                        <a:t>February</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N</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86520355"/>
                  </a:ext>
                </a:extLst>
              </a:tr>
              <a:tr h="520250">
                <a:tc>
                  <a:txBody>
                    <a:bodyPr/>
                    <a:lstStyle/>
                    <a:p>
                      <a:pPr>
                        <a:lnSpc>
                          <a:spcPct val="150000"/>
                        </a:lnSpc>
                      </a:pPr>
                      <a:r>
                        <a:rPr lang="en-US" b="1">
                          <a:solidFill>
                            <a:schemeClr val="tx2"/>
                          </a:solidFill>
                        </a:rPr>
                        <a:t>March</a:t>
                      </a:r>
                    </a:p>
                  </a:txBody>
                  <a:tcP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1800" b="1" kern="1200">
                          <a:solidFill>
                            <a:schemeClr val="tx2"/>
                          </a:solidFill>
                          <a:latin typeface="+mn-lt"/>
                          <a:ea typeface="+mn-ea"/>
                          <a:cs typeface="+mn-cs"/>
                        </a:rPr>
                        <a:t>O</a:t>
                      </a:r>
                    </a:p>
                  </a:txBody>
                  <a:tcP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98013744"/>
                  </a:ext>
                </a:extLst>
              </a:tr>
            </a:tbl>
          </a:graphicData>
        </a:graphic>
      </p:graphicFrame>
      <p:grpSp>
        <p:nvGrpSpPr>
          <p:cNvPr id="65" name="Group 64">
            <a:extLst>
              <a:ext uri="{FF2B5EF4-FFF2-40B4-BE49-F238E27FC236}">
                <a16:creationId xmlns:a16="http://schemas.microsoft.com/office/drawing/2014/main" id="{DB148E92-A136-02E1-B3E0-02124C3D07BC}"/>
              </a:ext>
            </a:extLst>
          </p:cNvPr>
          <p:cNvGrpSpPr/>
          <p:nvPr/>
        </p:nvGrpSpPr>
        <p:grpSpPr>
          <a:xfrm>
            <a:off x="4055084" y="3420874"/>
            <a:ext cx="2807748" cy="2616495"/>
            <a:chOff x="2514601" y="3420874"/>
            <a:chExt cx="2807748" cy="2616495"/>
          </a:xfrm>
        </p:grpSpPr>
        <p:sp>
          <p:nvSpPr>
            <p:cNvPr id="25" name="圆角矩形 24">
              <a:extLst>
                <a:ext uri="{FF2B5EF4-FFF2-40B4-BE49-F238E27FC236}">
                  <a16:creationId xmlns:a16="http://schemas.microsoft.com/office/drawing/2014/main" id="{9C09816C-15BB-538C-D396-934735F9C92E}"/>
                </a:ext>
              </a:extLst>
            </p:cNvPr>
            <p:cNvSpPr/>
            <p:nvPr/>
          </p:nvSpPr>
          <p:spPr>
            <a:xfrm>
              <a:off x="2514601" y="3420874"/>
              <a:ext cx="2807748" cy="2616495"/>
            </a:xfrm>
            <a:prstGeom prst="roundRect">
              <a:avLst/>
            </a:prstGeom>
            <a:solidFill>
              <a:srgbClr val="2154C5"/>
            </a:solidFill>
            <a:ln>
              <a:solidFill>
                <a:srgbClr val="2154C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a:p>
          </p:txBody>
        </p:sp>
        <p:sp>
          <p:nvSpPr>
            <p:cNvPr id="63" name="TextBox 9">
              <a:extLst>
                <a:ext uri="{FF2B5EF4-FFF2-40B4-BE49-F238E27FC236}">
                  <a16:creationId xmlns:a16="http://schemas.microsoft.com/office/drawing/2014/main" id="{0A0B2E08-2D31-1F91-BDEC-6A6D59AA0ADC}"/>
                </a:ext>
              </a:extLst>
            </p:cNvPr>
            <p:cNvSpPr txBox="1"/>
            <p:nvPr/>
          </p:nvSpPr>
          <p:spPr>
            <a:xfrm>
              <a:off x="2735306" y="4107160"/>
              <a:ext cx="2354994" cy="1178271"/>
            </a:xfrm>
            <a:prstGeom prst="rect">
              <a:avLst/>
            </a:prstGeom>
          </p:spPr>
          <p:txBody>
            <a:bodyPr wrap="square" lIns="0" tIns="0" rIns="0" bIns="0" rtlCol="0" anchor="t">
              <a:spAutoFit/>
            </a:bodyPr>
            <a:lstStyle>
              <a:defPPr>
                <a:defRPr lang="en-US"/>
              </a:defPPr>
              <a:lvl1pPr>
                <a:lnSpc>
                  <a:spcPts val="3218"/>
                </a:lnSpc>
                <a:defRPr sz="2800">
                  <a:solidFill>
                    <a:srgbClr val="2254C5"/>
                  </a:solidFill>
                  <a:latin typeface="Montserrat Classic"/>
                </a:defRPr>
              </a:lvl1pPr>
            </a:lstStyle>
            <a:p>
              <a:pPr algn="ctr"/>
              <a:r>
                <a:rPr lang="en-US" sz="2000">
                  <a:solidFill>
                    <a:schemeClr val="bg1"/>
                  </a:solidFill>
                </a:rPr>
                <a:t>Create 12 groups of skew by months</a:t>
              </a:r>
            </a:p>
          </p:txBody>
        </p:sp>
      </p:grpSp>
      <p:pic>
        <p:nvPicPr>
          <p:cNvPr id="64" name="Picture 14">
            <a:extLst>
              <a:ext uri="{FF2B5EF4-FFF2-40B4-BE49-F238E27FC236}">
                <a16:creationId xmlns:a16="http://schemas.microsoft.com/office/drawing/2014/main" id="{A27644C2-EC92-9CE1-DDEA-5F3DB85CD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05720">
            <a:off x="7545326" y="3886772"/>
            <a:ext cx="3615157" cy="1632991"/>
          </a:xfrm>
          <a:prstGeom prst="rect">
            <a:avLst/>
          </a:prstGeom>
        </p:spPr>
      </p:pic>
      <p:grpSp>
        <p:nvGrpSpPr>
          <p:cNvPr id="66" name="Group 65">
            <a:extLst>
              <a:ext uri="{FF2B5EF4-FFF2-40B4-BE49-F238E27FC236}">
                <a16:creationId xmlns:a16="http://schemas.microsoft.com/office/drawing/2014/main" id="{E2BC87AA-FC58-CC6A-7CAE-4B9986FC5382}"/>
              </a:ext>
            </a:extLst>
          </p:cNvPr>
          <p:cNvGrpSpPr/>
          <p:nvPr/>
        </p:nvGrpSpPr>
        <p:grpSpPr>
          <a:xfrm>
            <a:off x="11647544" y="3440376"/>
            <a:ext cx="2807748" cy="2616495"/>
            <a:chOff x="2514601" y="3420874"/>
            <a:chExt cx="2807748" cy="2616495"/>
          </a:xfrm>
        </p:grpSpPr>
        <p:sp>
          <p:nvSpPr>
            <p:cNvPr id="67" name="圆角矩形 24">
              <a:extLst>
                <a:ext uri="{FF2B5EF4-FFF2-40B4-BE49-F238E27FC236}">
                  <a16:creationId xmlns:a16="http://schemas.microsoft.com/office/drawing/2014/main" id="{AC175663-4A99-5457-394D-982B8A917EF3}"/>
                </a:ext>
              </a:extLst>
            </p:cNvPr>
            <p:cNvSpPr/>
            <p:nvPr/>
          </p:nvSpPr>
          <p:spPr>
            <a:xfrm>
              <a:off x="2514601" y="3420874"/>
              <a:ext cx="2807748" cy="2616495"/>
            </a:xfrm>
            <a:prstGeom prst="roundRect">
              <a:avLst/>
            </a:prstGeom>
            <a:solidFill>
              <a:srgbClr val="2154C5"/>
            </a:solidFill>
            <a:ln>
              <a:solidFill>
                <a:srgbClr val="2154C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a:p>
          </p:txBody>
        </p:sp>
        <p:sp>
          <p:nvSpPr>
            <p:cNvPr id="68" name="TextBox 9">
              <a:extLst>
                <a:ext uri="{FF2B5EF4-FFF2-40B4-BE49-F238E27FC236}">
                  <a16:creationId xmlns:a16="http://schemas.microsoft.com/office/drawing/2014/main" id="{876C72E5-537F-0D0C-ACB0-AB81C40EF911}"/>
                </a:ext>
              </a:extLst>
            </p:cNvPr>
            <p:cNvSpPr txBox="1"/>
            <p:nvPr/>
          </p:nvSpPr>
          <p:spPr>
            <a:xfrm>
              <a:off x="2735306" y="4107160"/>
              <a:ext cx="2354994" cy="1178271"/>
            </a:xfrm>
            <a:prstGeom prst="rect">
              <a:avLst/>
            </a:prstGeom>
          </p:spPr>
          <p:txBody>
            <a:bodyPr wrap="square" lIns="0" tIns="0" rIns="0" bIns="0" rtlCol="0" anchor="t">
              <a:spAutoFit/>
            </a:bodyPr>
            <a:lstStyle>
              <a:defPPr>
                <a:defRPr lang="en-US"/>
              </a:defPPr>
              <a:lvl1pPr>
                <a:lnSpc>
                  <a:spcPts val="3218"/>
                </a:lnSpc>
                <a:defRPr sz="2800">
                  <a:solidFill>
                    <a:srgbClr val="2254C5"/>
                  </a:solidFill>
                  <a:latin typeface="Montserrat Classic"/>
                </a:defRPr>
              </a:lvl1pPr>
            </a:lstStyle>
            <a:p>
              <a:pPr algn="ctr"/>
              <a:r>
                <a:rPr lang="en-US" sz="2000">
                  <a:solidFill>
                    <a:schemeClr val="bg1"/>
                  </a:solidFill>
                </a:rPr>
                <a:t>Select those issued 10-60 days before maturity</a:t>
              </a:r>
            </a:p>
          </p:txBody>
        </p:sp>
      </p:grpSp>
      <p:sp>
        <p:nvSpPr>
          <p:cNvPr id="92" name="TextBox 7">
            <a:extLst>
              <a:ext uri="{FF2B5EF4-FFF2-40B4-BE49-F238E27FC236}">
                <a16:creationId xmlns:a16="http://schemas.microsoft.com/office/drawing/2014/main" id="{9163FA74-5F1A-0B03-463D-3A08A9539924}"/>
              </a:ext>
            </a:extLst>
          </p:cNvPr>
          <p:cNvSpPr txBox="1"/>
          <p:nvPr/>
        </p:nvSpPr>
        <p:spPr>
          <a:xfrm>
            <a:off x="2209800" y="8870064"/>
            <a:ext cx="2035860" cy="616836"/>
          </a:xfrm>
          <a:prstGeom prst="rect">
            <a:avLst/>
          </a:prstGeom>
        </p:spPr>
        <p:txBody>
          <a:bodyPr wrap="square" lIns="0" tIns="0" rIns="0" bIns="0" rtlCol="0" anchor="t">
            <a:spAutoFit/>
          </a:bodyPr>
          <a:lstStyle/>
          <a:p>
            <a:pPr algn="ctr">
              <a:lnSpc>
                <a:spcPts val="5797"/>
              </a:lnSpc>
            </a:pPr>
            <a:r>
              <a:rPr lang="en-US" sz="1600">
                <a:solidFill>
                  <a:schemeClr val="bg1">
                    <a:lumMod val="65000"/>
                  </a:schemeClr>
                </a:solidFill>
                <a:latin typeface="Open Sauce Bold"/>
              </a:rPr>
              <a:t>Introduction</a:t>
            </a:r>
          </a:p>
        </p:txBody>
      </p:sp>
      <p:sp>
        <p:nvSpPr>
          <p:cNvPr id="93" name="TextBox 7">
            <a:extLst>
              <a:ext uri="{FF2B5EF4-FFF2-40B4-BE49-F238E27FC236}">
                <a16:creationId xmlns:a16="http://schemas.microsoft.com/office/drawing/2014/main" id="{28D57444-ED22-0876-EE5C-E103F6C1B8C1}"/>
              </a:ext>
            </a:extLst>
          </p:cNvPr>
          <p:cNvSpPr txBox="1"/>
          <p:nvPr/>
        </p:nvSpPr>
        <p:spPr>
          <a:xfrm>
            <a:off x="8029018" y="9058351"/>
            <a:ext cx="2198808" cy="331116"/>
          </a:xfrm>
          <a:prstGeom prst="rect">
            <a:avLst/>
          </a:prstGeom>
        </p:spPr>
        <p:txBody>
          <a:bodyPr wrap="square" lIns="0" tIns="0" rIns="0" bIns="0" rtlCol="0" anchor="t">
            <a:spAutoFit/>
          </a:bodyPr>
          <a:lstStyle/>
          <a:p>
            <a:pPr algn="ctr">
              <a:lnSpc>
                <a:spcPct val="150000"/>
              </a:lnSpc>
            </a:pPr>
            <a:r>
              <a:rPr lang="en-US" sz="1600" b="1">
                <a:solidFill>
                  <a:srgbClr val="2154C5"/>
                </a:solidFill>
                <a:latin typeface="Open Sauce Bold"/>
              </a:rPr>
              <a:t>Data Exploration</a:t>
            </a:r>
          </a:p>
        </p:txBody>
      </p:sp>
      <p:sp>
        <p:nvSpPr>
          <p:cNvPr id="94" name="TextBox 7">
            <a:extLst>
              <a:ext uri="{FF2B5EF4-FFF2-40B4-BE49-F238E27FC236}">
                <a16:creationId xmlns:a16="http://schemas.microsoft.com/office/drawing/2014/main" id="{AF0E7D45-6333-E528-CF15-2FC809A8C65A}"/>
              </a:ext>
            </a:extLst>
          </p:cNvPr>
          <p:cNvSpPr txBox="1"/>
          <p:nvPr/>
        </p:nvSpPr>
        <p:spPr>
          <a:xfrm>
            <a:off x="5201933" y="9185536"/>
            <a:ext cx="1917111"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Data Preprocessing</a:t>
            </a:r>
          </a:p>
        </p:txBody>
      </p:sp>
      <p:cxnSp>
        <p:nvCxnSpPr>
          <p:cNvPr id="95" name="Straight Connector 94">
            <a:extLst>
              <a:ext uri="{FF2B5EF4-FFF2-40B4-BE49-F238E27FC236}">
                <a16:creationId xmlns:a16="http://schemas.microsoft.com/office/drawing/2014/main" id="{6A5ACB74-FE2E-548A-0B9F-6AE97E19BE34}"/>
              </a:ext>
            </a:extLst>
          </p:cNvPr>
          <p:cNvCxnSpPr>
            <a:cxnSpLocks/>
          </p:cNvCxnSpPr>
          <p:nvPr/>
        </p:nvCxnSpPr>
        <p:spPr>
          <a:xfrm>
            <a:off x="3250338" y="9863107"/>
            <a:ext cx="11598385" cy="4793"/>
          </a:xfrm>
          <a:prstGeom prst="line">
            <a:avLst/>
          </a:prstGeom>
          <a:ln w="476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6" name="TextBox 7">
            <a:extLst>
              <a:ext uri="{FF2B5EF4-FFF2-40B4-BE49-F238E27FC236}">
                <a16:creationId xmlns:a16="http://schemas.microsoft.com/office/drawing/2014/main" id="{E15D9EAD-1FD6-1AC6-A647-D44D460F86A5}"/>
              </a:ext>
            </a:extLst>
          </p:cNvPr>
          <p:cNvSpPr txBox="1"/>
          <p:nvPr/>
        </p:nvSpPr>
        <p:spPr>
          <a:xfrm>
            <a:off x="11313469"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Model Fitting</a:t>
            </a:r>
          </a:p>
        </p:txBody>
      </p:sp>
      <p:sp>
        <p:nvSpPr>
          <p:cNvPr id="97" name="TextBox 7">
            <a:extLst>
              <a:ext uri="{FF2B5EF4-FFF2-40B4-BE49-F238E27FC236}">
                <a16:creationId xmlns:a16="http://schemas.microsoft.com/office/drawing/2014/main" id="{7AEA7F35-4338-08C1-C52D-20A552243FB4}"/>
              </a:ext>
            </a:extLst>
          </p:cNvPr>
          <p:cNvSpPr txBox="1"/>
          <p:nvPr/>
        </p:nvSpPr>
        <p:spPr>
          <a:xfrm>
            <a:off x="14019481" y="9166957"/>
            <a:ext cx="1658484" cy="289759"/>
          </a:xfrm>
          <a:prstGeom prst="rect">
            <a:avLst/>
          </a:prstGeom>
        </p:spPr>
        <p:txBody>
          <a:bodyPr wrap="square" lIns="0" tIns="0" rIns="0" bIns="0" rtlCol="0" anchor="t">
            <a:spAutoFit/>
          </a:bodyPr>
          <a:lstStyle/>
          <a:p>
            <a:pPr algn="ctr">
              <a:lnSpc>
                <a:spcPct val="150000"/>
              </a:lnSpc>
            </a:pPr>
            <a:r>
              <a:rPr lang="en-US" sz="1400">
                <a:solidFill>
                  <a:schemeClr val="bg1">
                    <a:lumMod val="75000"/>
                  </a:schemeClr>
                </a:solidFill>
                <a:latin typeface="Open Sauce Bold"/>
              </a:rPr>
              <a:t>Long-Short Strategy</a:t>
            </a:r>
          </a:p>
        </p:txBody>
      </p:sp>
      <p:grpSp>
        <p:nvGrpSpPr>
          <p:cNvPr id="98" name="Group 97">
            <a:extLst>
              <a:ext uri="{FF2B5EF4-FFF2-40B4-BE49-F238E27FC236}">
                <a16:creationId xmlns:a16="http://schemas.microsoft.com/office/drawing/2014/main" id="{2B430398-E511-E77D-B529-EDF20F4D37DA}"/>
              </a:ext>
            </a:extLst>
          </p:cNvPr>
          <p:cNvGrpSpPr/>
          <p:nvPr/>
        </p:nvGrpSpPr>
        <p:grpSpPr>
          <a:xfrm>
            <a:off x="8779919" y="9494136"/>
            <a:ext cx="697008" cy="718420"/>
            <a:chOff x="1073426" y="8081531"/>
            <a:chExt cx="697008" cy="718420"/>
          </a:xfrm>
        </p:grpSpPr>
        <p:sp>
          <p:nvSpPr>
            <p:cNvPr id="99" name="Oval 98">
              <a:extLst>
                <a:ext uri="{FF2B5EF4-FFF2-40B4-BE49-F238E27FC236}">
                  <a16:creationId xmlns:a16="http://schemas.microsoft.com/office/drawing/2014/main" id="{2F977BB2-0851-C43E-44FC-AF9E770E4540}"/>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110C61D-627F-21D6-2D31-34796ED14CB5}"/>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E543D590-5CBF-288C-0266-462BCDBC300A}"/>
              </a:ext>
            </a:extLst>
          </p:cNvPr>
          <p:cNvGrpSpPr/>
          <p:nvPr/>
        </p:nvGrpSpPr>
        <p:grpSpPr>
          <a:xfrm>
            <a:off x="2987476" y="9689807"/>
            <a:ext cx="337134" cy="361709"/>
            <a:chOff x="1073426" y="8081531"/>
            <a:chExt cx="697008" cy="718420"/>
          </a:xfrm>
        </p:grpSpPr>
        <p:sp>
          <p:nvSpPr>
            <p:cNvPr id="102" name="Oval 101">
              <a:extLst>
                <a:ext uri="{FF2B5EF4-FFF2-40B4-BE49-F238E27FC236}">
                  <a16:creationId xmlns:a16="http://schemas.microsoft.com/office/drawing/2014/main" id="{0A120AC5-A32B-31C6-1234-228B90081F17}"/>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9DCB8E1-32B5-9EDC-B76B-8E63CCEC4BA7}"/>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3C8017A6-895A-CC04-CD81-B3A569DB8341}"/>
              </a:ext>
            </a:extLst>
          </p:cNvPr>
          <p:cNvGrpSpPr/>
          <p:nvPr/>
        </p:nvGrpSpPr>
        <p:grpSpPr>
          <a:xfrm>
            <a:off x="5958237" y="9678202"/>
            <a:ext cx="337134" cy="361709"/>
            <a:chOff x="1073426" y="8081531"/>
            <a:chExt cx="697008" cy="718420"/>
          </a:xfrm>
        </p:grpSpPr>
        <p:sp>
          <p:nvSpPr>
            <p:cNvPr id="105" name="Oval 104">
              <a:extLst>
                <a:ext uri="{FF2B5EF4-FFF2-40B4-BE49-F238E27FC236}">
                  <a16:creationId xmlns:a16="http://schemas.microsoft.com/office/drawing/2014/main" id="{AA00341E-7717-A6AC-97B2-B4F9E7718173}"/>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A50E889-FBE4-7966-C255-AD2646A8023E}"/>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513F7156-AEE2-3451-BBDB-CD080457C5A3}"/>
              </a:ext>
            </a:extLst>
          </p:cNvPr>
          <p:cNvGrpSpPr/>
          <p:nvPr/>
        </p:nvGrpSpPr>
        <p:grpSpPr>
          <a:xfrm>
            <a:off x="11986165" y="9703472"/>
            <a:ext cx="337134" cy="361709"/>
            <a:chOff x="1073426" y="8081531"/>
            <a:chExt cx="697008" cy="718420"/>
          </a:xfrm>
        </p:grpSpPr>
        <p:sp>
          <p:nvSpPr>
            <p:cNvPr id="108" name="Oval 107">
              <a:extLst>
                <a:ext uri="{FF2B5EF4-FFF2-40B4-BE49-F238E27FC236}">
                  <a16:creationId xmlns:a16="http://schemas.microsoft.com/office/drawing/2014/main" id="{786EBE3E-713D-916C-D2BC-E70D44FD892F}"/>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FC7791-0576-5E4A-BE01-7F23708D88EE}"/>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00C1FF91-55C5-677E-3ADA-1E4C59EE1CB1}"/>
              </a:ext>
            </a:extLst>
          </p:cNvPr>
          <p:cNvGrpSpPr/>
          <p:nvPr/>
        </p:nvGrpSpPr>
        <p:grpSpPr>
          <a:xfrm>
            <a:off x="14576965" y="9689807"/>
            <a:ext cx="337134" cy="361709"/>
            <a:chOff x="1073426" y="8081531"/>
            <a:chExt cx="697008" cy="718420"/>
          </a:xfrm>
        </p:grpSpPr>
        <p:sp>
          <p:nvSpPr>
            <p:cNvPr id="111" name="Oval 110">
              <a:extLst>
                <a:ext uri="{FF2B5EF4-FFF2-40B4-BE49-F238E27FC236}">
                  <a16:creationId xmlns:a16="http://schemas.microsoft.com/office/drawing/2014/main" id="{0F28D503-517D-402F-E912-7DD5282AB414}"/>
                </a:ext>
              </a:extLst>
            </p:cNvPr>
            <p:cNvSpPr/>
            <p:nvPr/>
          </p:nvSpPr>
          <p:spPr>
            <a:xfrm>
              <a:off x="1208587" y="8213045"/>
              <a:ext cx="426685" cy="474437"/>
            </a:xfrm>
            <a:prstGeom prst="ellipse">
              <a:avLst/>
            </a:prstGeom>
            <a:solidFill>
              <a:srgbClr val="2154C5"/>
            </a:solid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B06F846-6CFD-0925-E628-631CAAF16078}"/>
                </a:ext>
              </a:extLst>
            </p:cNvPr>
            <p:cNvSpPr/>
            <p:nvPr/>
          </p:nvSpPr>
          <p:spPr>
            <a:xfrm>
              <a:off x="1073426" y="8081531"/>
              <a:ext cx="697008" cy="718420"/>
            </a:xfrm>
            <a:prstGeom prst="ellipse">
              <a:avLst/>
            </a:prstGeom>
            <a:noFill/>
            <a:ln>
              <a:solidFill>
                <a:srgbClr val="215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67CD8CB7-62EE-607C-8FBF-BAAF2CFA7399}"/>
              </a:ext>
            </a:extLst>
          </p:cNvPr>
          <p:cNvSpPr txBox="1"/>
          <p:nvPr/>
        </p:nvSpPr>
        <p:spPr>
          <a:xfrm>
            <a:off x="8842491" y="9678202"/>
            <a:ext cx="697008" cy="369332"/>
          </a:xfrm>
          <a:prstGeom prst="rect">
            <a:avLst/>
          </a:prstGeom>
          <a:noFill/>
        </p:spPr>
        <p:txBody>
          <a:bodyPr wrap="square" rtlCol="0">
            <a:spAutoFit/>
          </a:bodyPr>
          <a:lstStyle/>
          <a:p>
            <a:r>
              <a:rPr lang="en-US" b="1">
                <a:solidFill>
                  <a:schemeClr val="bg1"/>
                </a:solidFill>
              </a:rPr>
              <a:t>44%</a:t>
            </a:r>
          </a:p>
        </p:txBody>
      </p:sp>
      <p:grpSp>
        <p:nvGrpSpPr>
          <p:cNvPr id="114" name="Group 11">
            <a:extLst>
              <a:ext uri="{FF2B5EF4-FFF2-40B4-BE49-F238E27FC236}">
                <a16:creationId xmlns:a16="http://schemas.microsoft.com/office/drawing/2014/main" id="{DCBF5082-2A69-E63F-159E-B1F733AD9161}"/>
              </a:ext>
            </a:extLst>
          </p:cNvPr>
          <p:cNvGrpSpPr/>
          <p:nvPr/>
        </p:nvGrpSpPr>
        <p:grpSpPr>
          <a:xfrm>
            <a:off x="-3283087" y="5653707"/>
            <a:ext cx="6346341" cy="3706742"/>
            <a:chOff x="0" y="0"/>
            <a:chExt cx="9197614" cy="5372100"/>
          </a:xfrm>
        </p:grpSpPr>
        <p:sp>
          <p:nvSpPr>
            <p:cNvPr id="115" name="Freeform 12">
              <a:extLst>
                <a:ext uri="{FF2B5EF4-FFF2-40B4-BE49-F238E27FC236}">
                  <a16:creationId xmlns:a16="http://schemas.microsoft.com/office/drawing/2014/main" id="{736F430E-AFB2-3019-21C5-B8DBB3F5BD1B}"/>
                </a:ext>
              </a:extLst>
            </p:cNvPr>
            <p:cNvSpPr/>
            <p:nvPr/>
          </p:nvSpPr>
          <p:spPr>
            <a:xfrm>
              <a:off x="0" y="0"/>
              <a:ext cx="9197614" cy="5372100"/>
            </a:xfrm>
            <a:custGeom>
              <a:avLst/>
              <a:gdLst/>
              <a:ahLst/>
              <a:cxnLst/>
              <a:rect l="l" t="t" r="r" b="b"/>
              <a:pathLst>
                <a:path w="9197614" h="5372100">
                  <a:moveTo>
                    <a:pt x="7646943" y="0"/>
                  </a:moveTo>
                  <a:lnTo>
                    <a:pt x="1550670" y="0"/>
                  </a:lnTo>
                  <a:lnTo>
                    <a:pt x="0" y="2686050"/>
                  </a:lnTo>
                  <a:lnTo>
                    <a:pt x="1550670" y="5372100"/>
                  </a:lnTo>
                  <a:lnTo>
                    <a:pt x="7646943" y="5372100"/>
                  </a:lnTo>
                  <a:lnTo>
                    <a:pt x="9197614" y="2686050"/>
                  </a:lnTo>
                  <a:lnTo>
                    <a:pt x="7646943" y="0"/>
                  </a:lnTo>
                  <a:close/>
                </a:path>
              </a:pathLst>
            </a:custGeom>
            <a:solidFill>
              <a:srgbClr val="DCEBF9">
                <a:alpha val="67843"/>
              </a:srgbClr>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2937</Words>
  <Application>Microsoft Macintosh PowerPoint</Application>
  <PresentationFormat>Custom</PresentationFormat>
  <Paragraphs>462</Paragraphs>
  <Slides>23</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Montserrat Classic</vt:lpstr>
      <vt:lpstr>Open Sauce Bold</vt:lpstr>
      <vt:lpstr>Montserrat Semi-Bold Bold</vt:lpstr>
      <vt:lpstr>Garet Bold</vt:lpstr>
      <vt:lpstr>Calibri</vt:lpstr>
      <vt:lpstr>Montserrat Classic Bold</vt:lpstr>
      <vt:lpstr>Montserrat Semi-Bold</vt:lpstr>
      <vt:lpstr>Georgia</vt:lpstr>
      <vt:lpstr>Times New Roman</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Business Pitch Deck Presentation</dc:title>
  <cp:lastModifiedBy>WANG Yiduo</cp:lastModifiedBy>
  <cp:revision>4</cp:revision>
  <dcterms:created xsi:type="dcterms:W3CDTF">2006-08-16T00:00:00Z</dcterms:created>
  <dcterms:modified xsi:type="dcterms:W3CDTF">2022-11-23T06:20:15Z</dcterms:modified>
  <dc:identifier>DAFSLH0zG5s</dc:identifier>
</cp:coreProperties>
</file>